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88" r:id="rId5"/>
    <p:sldId id="433" r:id="rId6"/>
    <p:sldId id="434" r:id="rId7"/>
    <p:sldId id="1092" r:id="rId8"/>
    <p:sldId id="438" r:id="rId9"/>
    <p:sldId id="1091" r:id="rId10"/>
    <p:sldId id="1093" r:id="rId11"/>
    <p:sldId id="273" r:id="rId12"/>
    <p:sldId id="293" r:id="rId13"/>
    <p:sldId id="292" r:id="rId14"/>
    <p:sldId id="294" r:id="rId15"/>
    <p:sldId id="431" r:id="rId16"/>
    <p:sldId id="266" r:id="rId17"/>
    <p:sldId id="437" r:id="rId18"/>
    <p:sldId id="435" r:id="rId19"/>
    <p:sldId id="432" r:id="rId20"/>
    <p:sldId id="43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n, Sandy" initials="WS" lastIdx="5" clrIdx="0">
    <p:extLst>
      <p:ext uri="{19B8F6BF-5375-455C-9EA6-DF929625EA0E}">
        <p15:presenceInfo xmlns:p15="http://schemas.microsoft.com/office/powerpoint/2012/main" userId="S-1-5-21-2000478354-261903793-682003330-419347" providerId="AD"/>
      </p:ext>
    </p:extLst>
  </p:cmAuthor>
  <p:cmAuthor id="2" name="Jennifer Jennings-Shaffer" initials="JJ" lastIdx="1" clrIdx="1">
    <p:extLst>
      <p:ext uri="{19B8F6BF-5375-455C-9EA6-DF929625EA0E}">
        <p15:presenceInfo xmlns:p15="http://schemas.microsoft.com/office/powerpoint/2012/main" userId="S::jjenningsshaffer@zerotothree.org::05bd5a36-fae3-431d-9796-8c4a5ea037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A0B49F-206A-0000-9D74-CD807C789D57}" v="8" dt="2021-03-15T21:47:56.834"/>
    <p1510:client id="{93B98D8D-8E26-4CE5-B4EF-943F35239287}" v="5" dt="2021-03-15T21:50:43.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66624" autoAdjust="0"/>
  </p:normalViewPr>
  <p:slideViewPr>
    <p:cSldViewPr snapToGrid="0">
      <p:cViewPr varScale="1">
        <p:scale>
          <a:sx n="59" d="100"/>
          <a:sy n="59" d="100"/>
        </p:scale>
        <p:origin x="12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8-30T13:26:09.011"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F4258-3CF6-42F9-9712-26D4814339A4}" type="datetimeFigureOut">
              <a:rPr lang="en-US" smtClean="0"/>
              <a:t>4/14/2021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9C309-229C-42B7-B25E-E46CA7C6D759}" type="slidenum">
              <a:rPr lang="en-US" smtClean="0"/>
              <a:t>‹#›</a:t>
            </a:fld>
            <a:endParaRPr lang="en-US"/>
          </a:p>
        </p:txBody>
      </p:sp>
    </p:spTree>
    <p:extLst>
      <p:ext uri="{BB962C8B-B14F-4D97-AF65-F5344CB8AC3E}">
        <p14:creationId xmlns:p14="http://schemas.microsoft.com/office/powerpoint/2010/main" val="137885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H2bwqLZPwYk&amp;t=3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lsa3.salsalabs.com/o/50400/p/dia/action4/common/public/?action_KEY=22188"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thinkbabies.org/pledge/" TargetMode="External"/><Relationship Id="rId4" Type="http://schemas.openxmlformats.org/officeDocument/2006/relationships/hyperlink" Target="https://www.thinkbabies.org/take-action/tell-congres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a:p>
            <a:pPr marL="176679" indent="-176679" defTabSz="942289">
              <a:buFont typeface="Arial" panose="020B0604020202020204" pitchFamily="34" charset="0"/>
              <a:buChar char="•"/>
              <a:defRPr/>
            </a:pPr>
            <a:r>
              <a:rPr lang="en-US" dirty="0"/>
              <a:t>The greatest opportunity to influence a child’s life outcomes—academic, social and emotional, and physical—begins early, even before birth. Investing in giving all babies the best chance to succeed in life will build a better future for all of us. This is why ZERO TO THREE created the Think Babies campaign to bring nationwide attention to what babies and families need to thrive.</a:t>
            </a:r>
          </a:p>
          <a:p>
            <a:endParaRPr lang="en-US" dirty="0"/>
          </a:p>
          <a:p>
            <a:endParaRPr lang="en-US" dirty="0"/>
          </a:p>
          <a:p>
            <a:pPr marL="176679" indent="-176679">
              <a:buFont typeface="Arial" panose="020B0604020202020204" pitchFamily="34" charset="0"/>
              <a:buChar char="•"/>
            </a:pPr>
            <a:endParaRPr lang="en-US" dirty="0"/>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Consider showing Think Babies video: </a:t>
            </a:r>
            <a:r>
              <a:rPr lang="en-US" dirty="0">
                <a:hlinkClick r:id="rId3"/>
              </a:rPr>
              <a:t>https://www.youtube.com/watch?v=H2bwqLZPwYk&amp;t=3s</a:t>
            </a:r>
            <a:r>
              <a:rPr lang="en-US" dirty="0"/>
              <a:t>]</a:t>
            </a:r>
          </a:p>
          <a:p>
            <a:pPr marL="176679" indent="-176679" defTabSz="942289">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9C89C309-229C-42B7-B25E-E46CA7C6D759}" type="slidenum">
              <a:rPr lang="en-US" smtClean="0"/>
              <a:t>4</a:t>
            </a:fld>
            <a:endParaRPr lang="en-US"/>
          </a:p>
        </p:txBody>
      </p:sp>
    </p:spTree>
    <p:extLst>
      <p:ext uri="{BB962C8B-B14F-4D97-AF65-F5344CB8AC3E}">
        <p14:creationId xmlns:p14="http://schemas.microsoft.com/office/powerpoint/2010/main" val="3558291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90281D-8F87-4F73-A5FA-6462A9C061F4}" type="slidenum">
              <a:rPr lang="en-US" smtClean="0"/>
              <a:pPr/>
              <a:t>13</a:t>
            </a:fld>
            <a:endParaRPr lang="en-US" dirty="0"/>
          </a:p>
        </p:txBody>
      </p:sp>
    </p:spTree>
    <p:extLst>
      <p:ext uri="{BB962C8B-B14F-4D97-AF65-F5344CB8AC3E}">
        <p14:creationId xmlns:p14="http://schemas.microsoft.com/office/powerpoint/2010/main" val="3819637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9C309-229C-42B7-B25E-E46CA7C6D759}" type="slidenum">
              <a:rPr lang="en-US" smtClean="0"/>
              <a:t>14</a:t>
            </a:fld>
            <a:endParaRPr lang="en-US"/>
          </a:p>
        </p:txBody>
      </p:sp>
    </p:spTree>
    <p:extLst>
      <p:ext uri="{BB962C8B-B14F-4D97-AF65-F5344CB8AC3E}">
        <p14:creationId xmlns:p14="http://schemas.microsoft.com/office/powerpoint/2010/main" val="2249120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Pledge signs them up to receive Think Babies updates about future opportunities for advocacy and gives three easy  options for </a:t>
            </a:r>
            <a:r>
              <a:rPr lang="en-US" sz="1200" kern="1200" dirty="0" err="1">
                <a:solidFill>
                  <a:schemeClr val="tx1"/>
                </a:solidFill>
                <a:effectLst/>
                <a:latin typeface="+mn-lt"/>
                <a:ea typeface="+mn-ea"/>
                <a:cs typeface="+mn-cs"/>
              </a:rPr>
              <a:t>for</a:t>
            </a:r>
            <a:r>
              <a:rPr lang="en-US" sz="1200" kern="1200" dirty="0">
                <a:solidFill>
                  <a:schemeClr val="tx1"/>
                </a:solidFill>
                <a:effectLst/>
                <a:latin typeface="+mn-lt"/>
                <a:ea typeface="+mn-ea"/>
                <a:cs typeface="+mn-cs"/>
              </a:rPr>
              <a:t> them to take action now including:</a:t>
            </a:r>
          </a:p>
          <a:p>
            <a:pPr lvl="1"/>
            <a:r>
              <a:rPr lang="en-US" sz="1200" u="sng" kern="1200" dirty="0">
                <a:solidFill>
                  <a:schemeClr val="tx1"/>
                </a:solidFill>
                <a:effectLst/>
                <a:latin typeface="+mn-lt"/>
                <a:ea typeface="+mn-ea"/>
                <a:cs typeface="+mn-cs"/>
                <a:hlinkClick r:id="rId3"/>
              </a:rPr>
              <a:t>Offer to be a resource</a:t>
            </a:r>
            <a:r>
              <a:rPr lang="en-US" sz="1200" kern="1200" dirty="0">
                <a:solidFill>
                  <a:schemeClr val="tx1"/>
                </a:solidFill>
                <a:effectLst/>
                <a:latin typeface="+mn-lt"/>
                <a:ea typeface="+mn-ea"/>
                <a:cs typeface="+mn-cs"/>
              </a:rPr>
              <a:t> to your Members of Congress on issues that impact their youngest constituents and their families.</a:t>
            </a:r>
          </a:p>
          <a:p>
            <a:pPr lvl="1"/>
            <a:r>
              <a:rPr lang="en-US" sz="1200" u="sng" kern="1200" dirty="0">
                <a:solidFill>
                  <a:schemeClr val="tx1"/>
                </a:solidFill>
                <a:effectLst/>
                <a:latin typeface="+mn-lt"/>
                <a:ea typeface="+mn-ea"/>
                <a:cs typeface="+mn-cs"/>
                <a:hlinkClick r:id="rId4"/>
              </a:rPr>
              <a:t>Tell Congress</a:t>
            </a:r>
            <a:r>
              <a:rPr lang="en-US" sz="1200" kern="1200" dirty="0">
                <a:solidFill>
                  <a:schemeClr val="tx1"/>
                </a:solidFill>
                <a:effectLst/>
                <a:latin typeface="+mn-lt"/>
                <a:ea typeface="+mn-ea"/>
                <a:cs typeface="+mn-cs"/>
              </a:rPr>
              <a:t> about what babies and families need to thrive.</a:t>
            </a:r>
          </a:p>
          <a:p>
            <a:pPr lvl="1"/>
            <a:r>
              <a:rPr lang="en-US" sz="1200" u="sng" kern="1200" dirty="0">
                <a:solidFill>
                  <a:schemeClr val="tx1"/>
                </a:solidFill>
                <a:effectLst/>
                <a:latin typeface="+mn-lt"/>
                <a:ea typeface="+mn-ea"/>
                <a:cs typeface="+mn-cs"/>
                <a:hlinkClick r:id="rId5"/>
              </a:rPr>
              <a:t>Ask your network to join you</a:t>
            </a:r>
            <a:r>
              <a:rPr lang="en-US" sz="1200" kern="1200" dirty="0">
                <a:solidFill>
                  <a:schemeClr val="tx1"/>
                </a:solidFill>
                <a:effectLst/>
                <a:latin typeface="+mn-lt"/>
                <a:ea typeface="+mn-ea"/>
                <a:cs typeface="+mn-cs"/>
              </a:rPr>
              <a:t> by sharing the </a:t>
            </a:r>
            <a:r>
              <a:rPr lang="en-US" sz="1200" i="1" kern="1200" dirty="0">
                <a:solidFill>
                  <a:schemeClr val="tx1"/>
                </a:solidFill>
                <a:effectLst/>
                <a:latin typeface="+mn-lt"/>
                <a:ea typeface="+mn-ea"/>
                <a:cs typeface="+mn-cs"/>
              </a:rPr>
              <a:t>Think Babies</a:t>
            </a:r>
            <a:r>
              <a:rPr lang="en-US" sz="1200" kern="1200" dirty="0">
                <a:solidFill>
                  <a:schemeClr val="tx1"/>
                </a:solidFill>
                <a:effectLst/>
                <a:latin typeface="+mn-lt"/>
                <a:ea typeface="+mn-ea"/>
                <a:cs typeface="+mn-cs"/>
              </a:rPr>
              <a:t> pledge using the Facebook and Twitter buttons in the upper left.</a:t>
            </a:r>
          </a:p>
          <a:p>
            <a:endParaRPr lang="en-US" dirty="0"/>
          </a:p>
        </p:txBody>
      </p:sp>
      <p:sp>
        <p:nvSpPr>
          <p:cNvPr id="4" name="Slide Number Placeholder 3"/>
          <p:cNvSpPr>
            <a:spLocks noGrp="1"/>
          </p:cNvSpPr>
          <p:nvPr>
            <p:ph type="sldNum" sz="quarter" idx="5"/>
          </p:nvPr>
        </p:nvSpPr>
        <p:spPr/>
        <p:txBody>
          <a:bodyPr/>
          <a:lstStyle/>
          <a:p>
            <a:fld id="{9C89C309-229C-42B7-B25E-E46CA7C6D759}" type="slidenum">
              <a:rPr lang="en-US" smtClean="0"/>
              <a:t>16</a:t>
            </a:fld>
            <a:endParaRPr lang="en-US"/>
          </a:p>
        </p:txBody>
      </p:sp>
    </p:spTree>
    <p:extLst>
      <p:ext uri="{BB962C8B-B14F-4D97-AF65-F5344CB8AC3E}">
        <p14:creationId xmlns:p14="http://schemas.microsoft.com/office/powerpoint/2010/main" val="2094578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9C309-229C-42B7-B25E-E46CA7C6D759}" type="slidenum">
              <a:rPr lang="en-US" smtClean="0"/>
              <a:t>17</a:t>
            </a:fld>
            <a:endParaRPr lang="en-US"/>
          </a:p>
        </p:txBody>
      </p:sp>
    </p:spTree>
    <p:extLst>
      <p:ext uri="{BB962C8B-B14F-4D97-AF65-F5344CB8AC3E}">
        <p14:creationId xmlns:p14="http://schemas.microsoft.com/office/powerpoint/2010/main" val="59831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buFont typeface="Arial" panose="020B0604020202020204" pitchFamily="34" charset="0"/>
              <a:buNone/>
              <a:defRPr/>
            </a:pPr>
            <a:endParaRPr lang="en-US" b="0" dirty="0"/>
          </a:p>
          <a:p>
            <a:pPr marL="176679" indent="-176679" defTabSz="942289">
              <a:buFont typeface="Arial" panose="020B0604020202020204" pitchFamily="34" charset="0"/>
              <a:buChar char="•"/>
              <a:defRPr/>
            </a:pPr>
            <a:r>
              <a:rPr lang="en-US" b="0" dirty="0"/>
              <a:t>The science is clear – our brains grow faster between the ages of 0 and 3 than at any later point in our lives. When we </a:t>
            </a:r>
            <a:r>
              <a:rPr lang="en-US" b="0" i="1" dirty="0"/>
              <a:t>Think Babies </a:t>
            </a:r>
            <a:r>
              <a:rPr lang="en-US" b="0" dirty="0"/>
              <a:t>and invest in infants, toddlers, and their families, we ensure a strong future for us all.</a:t>
            </a:r>
          </a:p>
          <a:p>
            <a:pPr defTabSz="942289">
              <a:defRPr/>
            </a:pPr>
            <a:endParaRPr lang="en-US" b="0" dirty="0"/>
          </a:p>
          <a:p>
            <a:pPr marL="176679" indent="-176679">
              <a:buFont typeface="Arial" panose="020B0604020202020204" pitchFamily="34" charset="0"/>
              <a:buChar char="•"/>
            </a:pPr>
            <a:r>
              <a:rPr lang="en-US" dirty="0"/>
              <a:t>When babies have nurturing relationships, early learning experiences, and good nutrition, those neural connections are stimulated and strengthened, laying a strong foundation for the rest of their lives.</a:t>
            </a:r>
          </a:p>
          <a:p>
            <a:endParaRPr lang="en-US" dirty="0"/>
          </a:p>
          <a:p>
            <a:pPr marL="176679" indent="-176679">
              <a:buFont typeface="Arial" panose="020B0604020202020204" pitchFamily="34" charset="0"/>
              <a:buChar char="•"/>
            </a:pPr>
            <a:r>
              <a:rPr lang="en-US" dirty="0"/>
              <a:t>When babies don’t get what their growing brains need to thrive, they don’t develop as they should. This leads to life-long developmental, educational, social, and health challenges.</a:t>
            </a:r>
          </a:p>
          <a:p>
            <a:r>
              <a:rPr lang="en-US" dirty="0"/>
              <a:t> </a:t>
            </a:r>
          </a:p>
          <a:p>
            <a:endParaRPr lang="en-US" dirty="0"/>
          </a:p>
        </p:txBody>
      </p:sp>
      <p:sp>
        <p:nvSpPr>
          <p:cNvPr id="4" name="Slide Number Placeholder 3"/>
          <p:cNvSpPr>
            <a:spLocks noGrp="1"/>
          </p:cNvSpPr>
          <p:nvPr>
            <p:ph type="sldNum" sz="quarter" idx="10"/>
          </p:nvPr>
        </p:nvSpPr>
        <p:spPr/>
        <p:txBody>
          <a:bodyPr/>
          <a:lstStyle/>
          <a:p>
            <a:fld id="{9C89C309-229C-42B7-B25E-E46CA7C6D759}" type="slidenum">
              <a:rPr lang="en-US" smtClean="0"/>
              <a:t>5</a:t>
            </a:fld>
            <a:endParaRPr lang="en-US"/>
          </a:p>
        </p:txBody>
      </p:sp>
    </p:spTree>
    <p:extLst>
      <p:ext uri="{BB962C8B-B14F-4D97-AF65-F5344CB8AC3E}">
        <p14:creationId xmlns:p14="http://schemas.microsoft.com/office/powerpoint/2010/main" val="199887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6679" indent="-176679">
              <a:buFont typeface="Arial" panose="020B0604020202020204" pitchFamily="34" charset="0"/>
              <a:buChar char="•"/>
            </a:pPr>
            <a:r>
              <a:rPr lang="en-US" dirty="0"/>
              <a:t>We advocate for policies that ensure babies and their families have what they need to thrive, including:</a:t>
            </a:r>
          </a:p>
          <a:p>
            <a:pPr marL="647824" lvl="1" indent="-176679">
              <a:buFont typeface="Arial" panose="020B0604020202020204" pitchFamily="34" charset="0"/>
              <a:buChar char="•"/>
            </a:pPr>
            <a:r>
              <a:rPr lang="en-US" dirty="0"/>
              <a:t>Good health; </a:t>
            </a:r>
          </a:p>
          <a:p>
            <a:pPr marL="647824" lvl="1" indent="-176679">
              <a:buFont typeface="Arial" panose="020B0604020202020204" pitchFamily="34" charset="0"/>
              <a:buChar char="•"/>
            </a:pPr>
            <a:r>
              <a:rPr lang="en-US" dirty="0"/>
              <a:t>Strong families;</a:t>
            </a:r>
          </a:p>
          <a:p>
            <a:pPr marL="647824" lvl="1" indent="-176679">
              <a:buFont typeface="Arial" panose="020B0604020202020204" pitchFamily="34" charset="0"/>
              <a:buChar char="•"/>
            </a:pPr>
            <a:r>
              <a:rPr lang="en-US" dirty="0"/>
              <a:t>Positive early learning experiences</a:t>
            </a:r>
          </a:p>
          <a:p>
            <a:pPr marL="647824" lvl="1" indent="-176679">
              <a:buFont typeface="Arial" panose="020B0604020202020204" pitchFamily="34" charset="0"/>
              <a:buChar char="•"/>
            </a:pPr>
            <a:endParaRPr lang="en-US" dirty="0"/>
          </a:p>
          <a:p>
            <a:pPr marL="647824" lvl="1" indent="-176679">
              <a:buFont typeface="Arial" panose="020B0604020202020204" pitchFamily="34" charset="0"/>
              <a:buChar char="•"/>
            </a:pPr>
            <a:endParaRPr lang="en-US" dirty="0"/>
          </a:p>
          <a:p>
            <a:pPr marL="13945"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defTabSz="942289">
              <a:defRPr/>
            </a:pPr>
            <a:fld id="{BA2A24E4-8163-4D2A-9EFA-30D98E165E5A}" type="slidenum">
              <a:rPr lang="en-US">
                <a:solidFill>
                  <a:prstClr val="black"/>
                </a:solidFill>
                <a:latin typeface="Calibri" panose="020F0502020204030204"/>
              </a:rPr>
              <a:pPr defTabSz="942289">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16925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a:p>
            <a:r>
              <a:rPr lang="en-US" sz="1100" dirty="0">
                <a:latin typeface="+mn-lt"/>
              </a:rPr>
              <a:t>In order to achieve those priorities, Think Babies supports a variety of policy solutions that are being advanced both through the national campaign and by state and local partners across the country. These include:</a:t>
            </a:r>
          </a:p>
          <a:p>
            <a:pPr marL="171450" indent="-171450">
              <a:buFont typeface="Arial" panose="020B0604020202020204" pitchFamily="34" charset="0"/>
              <a:buChar char="•"/>
            </a:pPr>
            <a:r>
              <a:rPr lang="en-US" sz="1100" dirty="0">
                <a:latin typeface="+mn-lt"/>
              </a:rPr>
              <a:t>Access to affordable, high quality child care for infants and toddlers that supports their healthy development and meets the needs of parents;</a:t>
            </a:r>
          </a:p>
          <a:p>
            <a:pPr marL="171450" indent="-171450">
              <a:buFont typeface="Arial" panose="020B0604020202020204" pitchFamily="34" charset="0"/>
              <a:buChar char="•"/>
            </a:pPr>
            <a:r>
              <a:rPr lang="en-US" sz="1100" dirty="0">
                <a:latin typeface="+mn-lt"/>
              </a:rPr>
              <a:t>Time for parents to bond with their babies through paid leave when we know so much of their development is at stake;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mn-lt"/>
                <a:ea typeface="Calibri" panose="020F0502020204030204" pitchFamily="34" charset="0"/>
                <a:cs typeface="Times New Roman" panose="02020603050405020304" pitchFamily="18" charset="0"/>
              </a:rPr>
              <a:t>Access to Early Head Start which </a:t>
            </a:r>
            <a:r>
              <a:rPr lang="en-US" sz="1100" dirty="0">
                <a:effectLst/>
                <a:latin typeface="+mn-lt"/>
                <a:ea typeface="Calibri" panose="020F0502020204030204" pitchFamily="34" charset="0"/>
                <a:cs typeface="Arial" panose="020B0604020202020204" pitchFamily="34" charset="0"/>
              </a:rPr>
              <a:t>through a two-generation approach, creates opportunities for both parents and children, helping parents improve their prospects for economic security while simultaneously ensuring their children are on a solid path from the earliest age to engage in lifelong learning.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mn-lt"/>
                <a:ea typeface="Calibri" panose="020F0502020204030204" pitchFamily="34" charset="0"/>
                <a:cs typeface="Times New Roman" panose="02020603050405020304" pitchFamily="18" charset="0"/>
              </a:rPr>
              <a:t>Access to voluntary, evidence-based home visiting which is a proven strategy to support parents in nurturing their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mn-lt"/>
                <a:ea typeface="Calibri" panose="020F0502020204030204" pitchFamily="34" charset="0"/>
                <a:cs typeface="Times New Roman" panose="02020603050405020304" pitchFamily="18" charset="0"/>
              </a:rPr>
              <a:t>Access to Infant and early childhood mental health (IECMH) services because we know that healthy social and emotional development is the foundation of all future learning and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mn-lt"/>
                <a:ea typeface="Calibri" panose="020F0502020204030204" pitchFamily="34" charset="0"/>
                <a:cs typeface="Times New Roman" panose="02020603050405020304" pitchFamily="18" charset="0"/>
              </a:rPr>
              <a:t>Access to child and family screenings, supports, and linkages to needed services because the better able we are to connect and provide parents with support, resources, and guidance, the greater the positive impact on children.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mn-lt"/>
                <a:ea typeface="Calibri" panose="020F0502020204030204" pitchFamily="34" charset="0"/>
                <a:cs typeface="Times New Roman" panose="02020603050405020304" pitchFamily="18" charset="0"/>
              </a:rPr>
              <a:t>Support for family economic security because we realize that young children grow and learn in the context of their families and communities. Ensuring family and community level economic security is fundamental to creating the environment in which young children thrive.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mn-lt"/>
                <a:ea typeface="Calibri" panose="020F0502020204030204" pitchFamily="34" charset="0"/>
                <a:cs typeface="Times New Roman" panose="02020603050405020304" pitchFamily="18" charset="0"/>
              </a:rPr>
              <a:t>Access to quality, affordable health care so that infants and toddlers can receive the critical services and treatment they need to build a strong foundation for their futures.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mn-lt"/>
                <a:ea typeface="Calibri" panose="020F0502020204030204" pitchFamily="34" charset="0"/>
                <a:cs typeface="Times New Roman" panose="02020603050405020304" pitchFamily="18" charset="0"/>
              </a:rPr>
              <a:t>Access to nutrition services to ensure infants, toddlers, and pregnant people receive nutritious food, which is  so important during this time period of rapid growth and development.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effectLst/>
              <a:latin typeface="+mn-lt"/>
              <a:ea typeface="Calibri" panose="020F0502020204030204" pitchFamily="34" charset="0"/>
              <a:cs typeface="Times New Roman" panose="02020603050405020304" pitchFamily="18" charset="0"/>
            </a:endParaRPr>
          </a:p>
          <a:p>
            <a:r>
              <a:rPr lang="en-US" sz="1100" dirty="0">
                <a:effectLst/>
                <a:latin typeface="+mn-lt"/>
                <a:cs typeface="Times New Roman" panose="02020603050405020304" pitchFamily="18" charset="0"/>
              </a:rPr>
              <a:t>Note: This list isn’t meant to imply that</a:t>
            </a:r>
            <a:r>
              <a:rPr lang="en-US" sz="1100" dirty="0">
                <a:latin typeface="+mn-lt"/>
              </a:rPr>
              <a:t> everyone is working on every policy solution. The context and priorities of states vary and the context between state and national work can be really different. </a:t>
            </a:r>
          </a:p>
          <a:p>
            <a:endParaRPr lang="en-US" dirty="0"/>
          </a:p>
        </p:txBody>
      </p:sp>
      <p:sp>
        <p:nvSpPr>
          <p:cNvPr id="4" name="Slide Number Placeholder 3"/>
          <p:cNvSpPr>
            <a:spLocks noGrp="1"/>
          </p:cNvSpPr>
          <p:nvPr>
            <p:ph type="sldNum" sz="quarter" idx="10"/>
          </p:nvPr>
        </p:nvSpPr>
        <p:spPr/>
        <p:txBody>
          <a:bodyPr/>
          <a:lstStyle/>
          <a:p>
            <a:fld id="{9C89C309-229C-42B7-B25E-E46CA7C6D759}" type="slidenum">
              <a:rPr lang="en-US" smtClean="0"/>
              <a:t>7</a:t>
            </a:fld>
            <a:endParaRPr lang="en-US"/>
          </a:p>
        </p:txBody>
      </p:sp>
    </p:spTree>
    <p:extLst>
      <p:ext uri="{BB962C8B-B14F-4D97-AF65-F5344CB8AC3E}">
        <p14:creationId xmlns:p14="http://schemas.microsoft.com/office/powerpoint/2010/main" val="3918106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Think Babies campaign is a multi-pronged approach that includes the following strategies:</a:t>
            </a:r>
          </a:p>
          <a:p>
            <a:endParaRPr lang="en-US" dirty="0"/>
          </a:p>
          <a:p>
            <a:pPr marL="171450" indent="-171450">
              <a:buFont typeface="Arial" panose="020B0604020202020204" pitchFamily="34" charset="0"/>
              <a:buChar char="•"/>
            </a:pPr>
            <a:r>
              <a:rPr lang="en-US" dirty="0"/>
              <a:t>Engaging in advocacy and communications activities to raise awareness of early brain development and why it is so critical that children get the  supports they need in first years of life.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Working with ally organizations at state and national levels to increase advocacy capacity to advance infant-toddler policy priorities.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Leveraging the increased policy maker and public awareness and will to advance infant toddler policy priorities. </a:t>
            </a:r>
          </a:p>
        </p:txBody>
      </p:sp>
      <p:sp>
        <p:nvSpPr>
          <p:cNvPr id="4" name="Slide Number Placeholder 3"/>
          <p:cNvSpPr>
            <a:spLocks noGrp="1"/>
          </p:cNvSpPr>
          <p:nvPr>
            <p:ph type="sldNum" sz="quarter" idx="10"/>
          </p:nvPr>
        </p:nvSpPr>
        <p:spPr/>
        <p:txBody>
          <a:bodyPr/>
          <a:lstStyle/>
          <a:p>
            <a:fld id="{9C89C309-229C-42B7-B25E-E46CA7C6D759}" type="slidenum">
              <a:rPr lang="en-US" smtClean="0"/>
              <a:t>8</a:t>
            </a:fld>
            <a:endParaRPr lang="en-US"/>
          </a:p>
        </p:txBody>
      </p:sp>
    </p:spTree>
    <p:extLst>
      <p:ext uri="{BB962C8B-B14F-4D97-AF65-F5344CB8AC3E}">
        <p14:creationId xmlns:p14="http://schemas.microsoft.com/office/powerpoint/2010/main" val="166841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(Keep in mind that this training is non-lobbying, we suggest reviewing the lobbying guidance included in the toolkit. )</a:t>
            </a:r>
          </a:p>
        </p:txBody>
      </p:sp>
      <p:sp>
        <p:nvSpPr>
          <p:cNvPr id="4" name="Slide Number Placeholder 3"/>
          <p:cNvSpPr>
            <a:spLocks noGrp="1"/>
          </p:cNvSpPr>
          <p:nvPr>
            <p:ph type="sldNum" sz="quarter" idx="10"/>
          </p:nvPr>
        </p:nvSpPr>
        <p:spPr/>
        <p:txBody>
          <a:bodyPr/>
          <a:lstStyle/>
          <a:p>
            <a:fld id="{9C89C309-229C-42B7-B25E-E46CA7C6D759}" type="slidenum">
              <a:rPr lang="en-US" smtClean="0"/>
              <a:t>9</a:t>
            </a:fld>
            <a:endParaRPr lang="en-US"/>
          </a:p>
        </p:txBody>
      </p:sp>
    </p:spTree>
    <p:extLst>
      <p:ext uri="{BB962C8B-B14F-4D97-AF65-F5344CB8AC3E}">
        <p14:creationId xmlns:p14="http://schemas.microsoft.com/office/powerpoint/2010/main" val="42298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89C309-229C-42B7-B25E-E46CA7C6D759}" type="slidenum">
              <a:rPr lang="en-US" smtClean="0"/>
              <a:t>10</a:t>
            </a:fld>
            <a:endParaRPr lang="en-US"/>
          </a:p>
        </p:txBody>
      </p:sp>
    </p:spTree>
    <p:extLst>
      <p:ext uri="{BB962C8B-B14F-4D97-AF65-F5344CB8AC3E}">
        <p14:creationId xmlns:p14="http://schemas.microsoft.com/office/powerpoint/2010/main" val="4232186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89C309-229C-42B7-B25E-E46CA7C6D759}" type="slidenum">
              <a:rPr lang="en-US" smtClean="0"/>
              <a:t>11</a:t>
            </a:fld>
            <a:endParaRPr lang="en-US"/>
          </a:p>
        </p:txBody>
      </p:sp>
    </p:spTree>
    <p:extLst>
      <p:ext uri="{BB962C8B-B14F-4D97-AF65-F5344CB8AC3E}">
        <p14:creationId xmlns:p14="http://schemas.microsoft.com/office/powerpoint/2010/main" val="82301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40DE1E3-EC38-49A4-BE0A-501F569C98C4}" type="slidenum">
              <a:rPr lang="en-US" smtClean="0"/>
              <a:t>12</a:t>
            </a:fld>
            <a:endParaRPr lang="en-US"/>
          </a:p>
        </p:txBody>
      </p:sp>
      <p:sp>
        <p:nvSpPr>
          <p:cNvPr id="6" name="Notes Placeholder 5">
            <a:extLst>
              <a:ext uri="{FF2B5EF4-FFF2-40B4-BE49-F238E27FC236}">
                <a16:creationId xmlns:a16="http://schemas.microsoft.com/office/drawing/2014/main" id="{AFCAD884-1D2C-4985-B52C-4BA1F4E4554E}"/>
              </a:ext>
            </a:extLst>
          </p:cNvPr>
          <p:cNvSpPr>
            <a:spLocks noGrp="1"/>
          </p:cNvSpPr>
          <p:nvPr>
            <p:ph type="body" sz="quarter" idx="3"/>
          </p:nvPr>
        </p:nvSpPr>
        <p:spPr/>
        <p:txBody>
          <a:bodyPr/>
          <a:lstStyle/>
          <a:p>
            <a:endParaRPr lang="en-US" baseline="0" dirty="0"/>
          </a:p>
          <a:p>
            <a:r>
              <a:rPr lang="en-US" baseline="0" dirty="0"/>
              <a:t>There are many tools available on the ZERO TO THREE website, including tools for advocacy, graphics and infographics to use on social, written resources for advocates and elected officials, and how-</a:t>
            </a:r>
            <a:r>
              <a:rPr lang="en-US" baseline="0" dirty="0" err="1"/>
              <a:t>to’s</a:t>
            </a:r>
            <a:r>
              <a:rPr lang="en-US" baseline="0" dirty="0"/>
              <a:t>.</a:t>
            </a:r>
          </a:p>
          <a:p>
            <a:endParaRPr lang="en-US" baseline="0" dirty="0"/>
          </a:p>
          <a:p>
            <a:r>
              <a:rPr lang="en-US" baseline="0" dirty="0"/>
              <a:t>There’s a bunch of stuff on the Think Babies site, including a tell Congress tool, that allows you to Tweet messages directly at your Members of Congress, a toolkit, and an opportunity to tell your story for use in advocacy efforts.    </a:t>
            </a:r>
            <a:endParaRPr lang="en-US" dirty="0"/>
          </a:p>
        </p:txBody>
      </p:sp>
    </p:spTree>
    <p:extLst>
      <p:ext uri="{BB962C8B-B14F-4D97-AF65-F5344CB8AC3E}">
        <p14:creationId xmlns:p14="http://schemas.microsoft.com/office/powerpoint/2010/main" val="900862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685CDC-6E9F-4319-836D-349236F36758}"/>
              </a:ext>
            </a:extLst>
          </p:cNvPr>
          <p:cNvSpPr/>
          <p:nvPr userDrawn="1"/>
        </p:nvSpPr>
        <p:spPr>
          <a:xfrm>
            <a:off x="0" y="0"/>
            <a:ext cx="12192000" cy="61775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D46E7FF0-21C5-474F-8F95-7684FFD2AAA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44030" y="507995"/>
            <a:ext cx="2303939" cy="1720325"/>
          </a:xfrm>
          <a:prstGeom prst="rect">
            <a:avLst/>
          </a:prstGeom>
        </p:spPr>
      </p:pic>
      <p:sp>
        <p:nvSpPr>
          <p:cNvPr id="9" name="Rectangle 8">
            <a:extLst>
              <a:ext uri="{FF2B5EF4-FFF2-40B4-BE49-F238E27FC236}">
                <a16:creationId xmlns:a16="http://schemas.microsoft.com/office/drawing/2014/main" id="{1578376A-8351-49DB-85A9-4DF638AF6792}"/>
              </a:ext>
            </a:extLst>
          </p:cNvPr>
          <p:cNvSpPr/>
          <p:nvPr userDrawn="1"/>
        </p:nvSpPr>
        <p:spPr>
          <a:xfrm>
            <a:off x="0" y="6176964"/>
            <a:ext cx="12192000" cy="681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CC78E41-EE56-4D92-A73F-F4D415964439}"/>
              </a:ext>
            </a:extLst>
          </p:cNvPr>
          <p:cNvGrpSpPr/>
          <p:nvPr userDrawn="1"/>
        </p:nvGrpSpPr>
        <p:grpSpPr>
          <a:xfrm>
            <a:off x="229607" y="6267485"/>
            <a:ext cx="1826348" cy="499994"/>
            <a:chOff x="2731364" y="6250912"/>
            <a:chExt cx="1826348" cy="499994"/>
          </a:xfrm>
        </p:grpSpPr>
        <p:pic>
          <p:nvPicPr>
            <p:cNvPr id="11" name="Picture 10">
              <a:extLst>
                <a:ext uri="{FF2B5EF4-FFF2-40B4-BE49-F238E27FC236}">
                  <a16:creationId xmlns:a16="http://schemas.microsoft.com/office/drawing/2014/main" id="{837BEA07-1A9F-46E9-9FA4-9300D25E6EA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238273" y="6360927"/>
              <a:ext cx="1319439" cy="282078"/>
            </a:xfrm>
            <a:prstGeom prst="rect">
              <a:avLst/>
            </a:prstGeom>
          </p:spPr>
        </p:pic>
        <p:pic>
          <p:nvPicPr>
            <p:cNvPr id="12" name="Picture 11">
              <a:extLst>
                <a:ext uri="{FF2B5EF4-FFF2-40B4-BE49-F238E27FC236}">
                  <a16:creationId xmlns:a16="http://schemas.microsoft.com/office/drawing/2014/main" id="{F0221F7F-261F-4838-BB8E-90E8C1736B5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2731364" y="6250912"/>
              <a:ext cx="588099" cy="499994"/>
            </a:xfrm>
            <a:prstGeom prst="rect">
              <a:avLst/>
            </a:prstGeom>
          </p:spPr>
        </p:pic>
      </p:grpSp>
      <p:sp>
        <p:nvSpPr>
          <p:cNvPr id="2" name="Title 1">
            <a:extLst>
              <a:ext uri="{FF2B5EF4-FFF2-40B4-BE49-F238E27FC236}">
                <a16:creationId xmlns:a16="http://schemas.microsoft.com/office/drawing/2014/main" id="{6BB6E390-D950-4296-BB6C-1B853E3E8581}"/>
              </a:ext>
            </a:extLst>
          </p:cNvPr>
          <p:cNvSpPr>
            <a:spLocks noGrp="1"/>
          </p:cNvSpPr>
          <p:nvPr>
            <p:ph type="ctrTitle"/>
          </p:nvPr>
        </p:nvSpPr>
        <p:spPr>
          <a:xfrm>
            <a:off x="1391092" y="3007285"/>
            <a:ext cx="9409814" cy="1957627"/>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3ED88EA-9F57-4110-A045-E1F04CD64FBD}"/>
              </a:ext>
            </a:extLst>
          </p:cNvPr>
          <p:cNvSpPr>
            <a:spLocks noGrp="1"/>
          </p:cNvSpPr>
          <p:nvPr>
            <p:ph type="subTitle" idx="1"/>
          </p:nvPr>
        </p:nvSpPr>
        <p:spPr>
          <a:xfrm>
            <a:off x="1391092" y="5056988"/>
            <a:ext cx="9409814" cy="43832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A322F5-3482-4BE4-84E4-2103B551127D}"/>
              </a:ext>
            </a:extLst>
          </p:cNvPr>
          <p:cNvSpPr>
            <a:spLocks noGrp="1"/>
          </p:cNvSpPr>
          <p:nvPr>
            <p:ph type="dt" sz="half" idx="10"/>
          </p:nvPr>
        </p:nvSpPr>
        <p:spPr/>
        <p:txBody>
          <a:bodyPr/>
          <a:lstStyle>
            <a:lvl1pPr>
              <a:defRPr b="0"/>
            </a:lvl1pPr>
          </a:lstStyle>
          <a:p>
            <a:fld id="{EC41DA6B-BE22-47A1-B442-178D99E02E19}" type="datetimeFigureOut">
              <a:rPr lang="en-US" smtClean="0"/>
              <a:pPr/>
              <a:t>4/14/2021</a:t>
            </a:fld>
            <a:endParaRPr lang="en-US"/>
          </a:p>
        </p:txBody>
      </p:sp>
      <p:sp>
        <p:nvSpPr>
          <p:cNvPr id="5" name="Footer Placeholder 4">
            <a:extLst>
              <a:ext uri="{FF2B5EF4-FFF2-40B4-BE49-F238E27FC236}">
                <a16:creationId xmlns:a16="http://schemas.microsoft.com/office/drawing/2014/main" id="{739CEF78-7585-4F8E-9CAF-E83646B199C1}"/>
              </a:ext>
            </a:extLst>
          </p:cNvPr>
          <p:cNvSpPr>
            <a:spLocks noGrp="1"/>
          </p:cNvSpPr>
          <p:nvPr>
            <p:ph type="ftr" sz="quarter" idx="11"/>
          </p:nvPr>
        </p:nvSpPr>
        <p:spPr/>
        <p:txBody>
          <a:bodyPr/>
          <a:lstStyle>
            <a:lvl1pPr>
              <a:defRPr b="0"/>
            </a:lvl1pPr>
          </a:lstStyle>
          <a:p>
            <a:endParaRPr lang="en-US"/>
          </a:p>
        </p:txBody>
      </p:sp>
      <p:sp>
        <p:nvSpPr>
          <p:cNvPr id="6" name="Slide Number Placeholder 5">
            <a:extLst>
              <a:ext uri="{FF2B5EF4-FFF2-40B4-BE49-F238E27FC236}">
                <a16:creationId xmlns:a16="http://schemas.microsoft.com/office/drawing/2014/main" id="{75390259-B8F2-4E90-A965-1F7020969E42}"/>
              </a:ext>
            </a:extLst>
          </p:cNvPr>
          <p:cNvSpPr>
            <a:spLocks noGrp="1"/>
          </p:cNvSpPr>
          <p:nvPr>
            <p:ph type="sldNum" sz="quarter" idx="12"/>
          </p:nvPr>
        </p:nvSpPr>
        <p:spPr/>
        <p:txBody>
          <a:bodyPr/>
          <a:lstStyle>
            <a:lvl1pPr>
              <a:defRPr b="0"/>
            </a:lvl1pPr>
          </a:lstStyle>
          <a:p>
            <a:fld id="{AD186064-6B12-4039-A8F2-5F85BE26CF9F}" type="slidenum">
              <a:rPr lang="en-US" smtClean="0"/>
              <a:pPr/>
              <a:t>‹#›</a:t>
            </a:fld>
            <a:endParaRPr lang="en-US"/>
          </a:p>
        </p:txBody>
      </p:sp>
    </p:spTree>
    <p:extLst>
      <p:ext uri="{BB962C8B-B14F-4D97-AF65-F5344CB8AC3E}">
        <p14:creationId xmlns:p14="http://schemas.microsoft.com/office/powerpoint/2010/main" val="254570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5F12-466E-4822-8F47-FF9FCA1430E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52D056-978B-49ED-A3A5-BF59C8B33B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8024B-84A1-4838-A043-5FECB571933E}"/>
              </a:ext>
            </a:extLst>
          </p:cNvPr>
          <p:cNvSpPr>
            <a:spLocks noGrp="1"/>
          </p:cNvSpPr>
          <p:nvPr>
            <p:ph type="dt" sz="half" idx="10"/>
          </p:nvPr>
        </p:nvSpPr>
        <p:spPr/>
        <p:txBody>
          <a:bodyPr/>
          <a:lstStyle/>
          <a:p>
            <a:fld id="{EC41DA6B-BE22-47A1-B442-178D99E02E19}" type="datetimeFigureOut">
              <a:rPr lang="en-US" smtClean="0"/>
              <a:t>4/14/2021</a:t>
            </a:fld>
            <a:endParaRPr lang="en-US"/>
          </a:p>
        </p:txBody>
      </p:sp>
      <p:sp>
        <p:nvSpPr>
          <p:cNvPr id="5" name="Footer Placeholder 4">
            <a:extLst>
              <a:ext uri="{FF2B5EF4-FFF2-40B4-BE49-F238E27FC236}">
                <a16:creationId xmlns:a16="http://schemas.microsoft.com/office/drawing/2014/main" id="{BBA32BE8-384C-42B2-BB7B-16669B74F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34914-0C37-4438-AAE1-B5B48B72A643}"/>
              </a:ext>
            </a:extLst>
          </p:cNvPr>
          <p:cNvSpPr>
            <a:spLocks noGrp="1"/>
          </p:cNvSpPr>
          <p:nvPr>
            <p:ph type="sldNum" sz="quarter" idx="12"/>
          </p:nvPr>
        </p:nvSpPr>
        <p:spPr/>
        <p:txBody>
          <a:bodyPr/>
          <a:lstStyle/>
          <a:p>
            <a:fld id="{AD186064-6B12-4039-A8F2-5F85BE26CF9F}" type="slidenum">
              <a:rPr lang="en-US" smtClean="0"/>
              <a:t>‹#›</a:t>
            </a:fld>
            <a:endParaRPr lang="en-US"/>
          </a:p>
        </p:txBody>
      </p:sp>
    </p:spTree>
    <p:extLst>
      <p:ext uri="{BB962C8B-B14F-4D97-AF65-F5344CB8AC3E}">
        <p14:creationId xmlns:p14="http://schemas.microsoft.com/office/powerpoint/2010/main" val="148855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46CE9-EDCA-45B6-8880-463F40E43B47}"/>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693892D-4720-4379-AE6C-49DACB8C3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698DBD-7266-41AB-84BD-D63F6CF42335}"/>
              </a:ext>
            </a:extLst>
          </p:cNvPr>
          <p:cNvSpPr>
            <a:spLocks noGrp="1"/>
          </p:cNvSpPr>
          <p:nvPr>
            <p:ph type="dt" sz="half" idx="10"/>
          </p:nvPr>
        </p:nvSpPr>
        <p:spPr/>
        <p:txBody>
          <a:bodyPr/>
          <a:lstStyle/>
          <a:p>
            <a:fld id="{EC41DA6B-BE22-47A1-B442-178D99E02E19}" type="datetimeFigureOut">
              <a:rPr lang="en-US" smtClean="0"/>
              <a:t>4/14/2021</a:t>
            </a:fld>
            <a:endParaRPr lang="en-US"/>
          </a:p>
        </p:txBody>
      </p:sp>
      <p:sp>
        <p:nvSpPr>
          <p:cNvPr id="5" name="Footer Placeholder 4">
            <a:extLst>
              <a:ext uri="{FF2B5EF4-FFF2-40B4-BE49-F238E27FC236}">
                <a16:creationId xmlns:a16="http://schemas.microsoft.com/office/drawing/2014/main" id="{CD150DB2-E5D2-488E-A56F-F61CA1ECC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E2726-9EBE-4A77-926B-84933275F081}"/>
              </a:ext>
            </a:extLst>
          </p:cNvPr>
          <p:cNvSpPr>
            <a:spLocks noGrp="1"/>
          </p:cNvSpPr>
          <p:nvPr>
            <p:ph type="sldNum" sz="quarter" idx="12"/>
          </p:nvPr>
        </p:nvSpPr>
        <p:spPr/>
        <p:txBody>
          <a:bodyPr/>
          <a:lstStyle/>
          <a:p>
            <a:fld id="{AD186064-6B12-4039-A8F2-5F85BE26CF9F}" type="slidenum">
              <a:rPr lang="en-US" smtClean="0"/>
              <a:t>‹#›</a:t>
            </a:fld>
            <a:endParaRPr lang="en-US"/>
          </a:p>
        </p:txBody>
      </p:sp>
    </p:spTree>
    <p:extLst>
      <p:ext uri="{BB962C8B-B14F-4D97-AF65-F5344CB8AC3E}">
        <p14:creationId xmlns:p14="http://schemas.microsoft.com/office/powerpoint/2010/main" val="110783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BEB7-CBF2-4241-8147-6ECD796A11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E93D59-A665-4465-BE3D-74FE806997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9FAB96-1964-4DAC-8DCE-2F79B5601E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D17226-8B46-43A3-9B5A-BE83D37C1FC1}"/>
              </a:ext>
            </a:extLst>
          </p:cNvPr>
          <p:cNvSpPr>
            <a:spLocks noGrp="1"/>
          </p:cNvSpPr>
          <p:nvPr>
            <p:ph type="dt" sz="half" idx="10"/>
          </p:nvPr>
        </p:nvSpPr>
        <p:spPr/>
        <p:txBody>
          <a:bodyPr/>
          <a:lstStyle/>
          <a:p>
            <a:fld id="{EC41DA6B-BE22-47A1-B442-178D99E02E19}" type="datetimeFigureOut">
              <a:rPr lang="en-US" smtClean="0"/>
              <a:t>4/14/2021</a:t>
            </a:fld>
            <a:endParaRPr lang="en-US"/>
          </a:p>
        </p:txBody>
      </p:sp>
      <p:sp>
        <p:nvSpPr>
          <p:cNvPr id="6" name="Footer Placeholder 5">
            <a:extLst>
              <a:ext uri="{FF2B5EF4-FFF2-40B4-BE49-F238E27FC236}">
                <a16:creationId xmlns:a16="http://schemas.microsoft.com/office/drawing/2014/main" id="{83710A0F-A1A8-4CE9-897A-096341778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ED75D1-9AD2-4BC4-8915-A4D956175262}"/>
              </a:ext>
            </a:extLst>
          </p:cNvPr>
          <p:cNvSpPr>
            <a:spLocks noGrp="1"/>
          </p:cNvSpPr>
          <p:nvPr>
            <p:ph type="sldNum" sz="quarter" idx="12"/>
          </p:nvPr>
        </p:nvSpPr>
        <p:spPr/>
        <p:txBody>
          <a:bodyPr/>
          <a:lstStyle/>
          <a:p>
            <a:fld id="{AD186064-6B12-4039-A8F2-5F85BE26CF9F}" type="slidenum">
              <a:rPr lang="en-US" smtClean="0"/>
              <a:t>‹#›</a:t>
            </a:fld>
            <a:endParaRPr lang="en-US"/>
          </a:p>
        </p:txBody>
      </p:sp>
    </p:spTree>
    <p:extLst>
      <p:ext uri="{BB962C8B-B14F-4D97-AF65-F5344CB8AC3E}">
        <p14:creationId xmlns:p14="http://schemas.microsoft.com/office/powerpoint/2010/main" val="208186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08DE63-E877-476D-9F6C-AC321B032030}"/>
              </a:ext>
            </a:extLst>
          </p:cNvPr>
          <p:cNvSpPr>
            <a:spLocks noGrp="1"/>
          </p:cNvSpPr>
          <p:nvPr>
            <p:ph type="body" idx="1"/>
          </p:nvPr>
        </p:nvSpPr>
        <p:spPr>
          <a:xfrm>
            <a:off x="481264" y="1681163"/>
            <a:ext cx="5516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D2E740-9BD0-424B-B24F-6F2853943FAE}"/>
              </a:ext>
            </a:extLst>
          </p:cNvPr>
          <p:cNvSpPr>
            <a:spLocks noGrp="1"/>
          </p:cNvSpPr>
          <p:nvPr>
            <p:ph sz="half" idx="2"/>
          </p:nvPr>
        </p:nvSpPr>
        <p:spPr>
          <a:xfrm>
            <a:off x="481264" y="2505075"/>
            <a:ext cx="551631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C4DA40-755B-4278-BDFB-CBACE2276B2F}"/>
              </a:ext>
            </a:extLst>
          </p:cNvPr>
          <p:cNvSpPr>
            <a:spLocks noGrp="1"/>
          </p:cNvSpPr>
          <p:nvPr>
            <p:ph type="body" sz="quarter" idx="3"/>
          </p:nvPr>
        </p:nvSpPr>
        <p:spPr>
          <a:xfrm>
            <a:off x="6172199" y="1681163"/>
            <a:ext cx="55345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FDEBA5-BE72-4962-B6FD-414D2F90F8FD}"/>
              </a:ext>
            </a:extLst>
          </p:cNvPr>
          <p:cNvSpPr>
            <a:spLocks noGrp="1"/>
          </p:cNvSpPr>
          <p:nvPr>
            <p:ph sz="quarter" idx="4"/>
          </p:nvPr>
        </p:nvSpPr>
        <p:spPr>
          <a:xfrm>
            <a:off x="6172199" y="2505075"/>
            <a:ext cx="553452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B12312-72CF-4882-8030-56A9EF273873}"/>
              </a:ext>
            </a:extLst>
          </p:cNvPr>
          <p:cNvSpPr>
            <a:spLocks noGrp="1"/>
          </p:cNvSpPr>
          <p:nvPr>
            <p:ph type="dt" sz="half" idx="10"/>
          </p:nvPr>
        </p:nvSpPr>
        <p:spPr/>
        <p:txBody>
          <a:bodyPr/>
          <a:lstStyle/>
          <a:p>
            <a:fld id="{EC41DA6B-BE22-47A1-B442-178D99E02E19}" type="datetimeFigureOut">
              <a:rPr lang="en-US" smtClean="0"/>
              <a:t>4/14/2021</a:t>
            </a:fld>
            <a:endParaRPr lang="en-US"/>
          </a:p>
        </p:txBody>
      </p:sp>
      <p:sp>
        <p:nvSpPr>
          <p:cNvPr id="8" name="Footer Placeholder 7">
            <a:extLst>
              <a:ext uri="{FF2B5EF4-FFF2-40B4-BE49-F238E27FC236}">
                <a16:creationId xmlns:a16="http://schemas.microsoft.com/office/drawing/2014/main" id="{BC0AB72C-2ADA-4991-B8DD-E05F23D162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70E5AA-B8EF-4B84-8BF2-B9DA0BB5290F}"/>
              </a:ext>
            </a:extLst>
          </p:cNvPr>
          <p:cNvSpPr>
            <a:spLocks noGrp="1"/>
          </p:cNvSpPr>
          <p:nvPr>
            <p:ph type="sldNum" sz="quarter" idx="12"/>
          </p:nvPr>
        </p:nvSpPr>
        <p:spPr/>
        <p:txBody>
          <a:bodyPr/>
          <a:lstStyle/>
          <a:p>
            <a:fld id="{AD186064-6B12-4039-A8F2-5F85BE26CF9F}" type="slidenum">
              <a:rPr lang="en-US" smtClean="0"/>
              <a:t>‹#›</a:t>
            </a:fld>
            <a:endParaRPr lang="en-US"/>
          </a:p>
        </p:txBody>
      </p:sp>
      <p:sp>
        <p:nvSpPr>
          <p:cNvPr id="11" name="Title 1">
            <a:extLst>
              <a:ext uri="{FF2B5EF4-FFF2-40B4-BE49-F238E27FC236}">
                <a16:creationId xmlns:a16="http://schemas.microsoft.com/office/drawing/2014/main" id="{3D157F25-865D-4D52-8E41-842F07078732}"/>
              </a:ext>
            </a:extLst>
          </p:cNvPr>
          <p:cNvSpPr>
            <a:spLocks noGrp="1"/>
          </p:cNvSpPr>
          <p:nvPr>
            <p:ph type="title"/>
          </p:nvPr>
        </p:nvSpPr>
        <p:spPr>
          <a:xfrm>
            <a:off x="481264" y="365125"/>
            <a:ext cx="9492915" cy="886159"/>
          </a:xfrm>
        </p:spPr>
        <p:txBody>
          <a:bodyPr/>
          <a:lstStyle/>
          <a:p>
            <a:r>
              <a:rPr lang="en-US"/>
              <a:t>Click to edit Master title style</a:t>
            </a:r>
          </a:p>
        </p:txBody>
      </p:sp>
    </p:spTree>
    <p:extLst>
      <p:ext uri="{BB962C8B-B14F-4D97-AF65-F5344CB8AC3E}">
        <p14:creationId xmlns:p14="http://schemas.microsoft.com/office/powerpoint/2010/main" val="188963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E43B2-C784-4D11-882C-72D7CA3A5F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53C34F-7DDD-4179-AE31-CD56A71E17AE}"/>
              </a:ext>
            </a:extLst>
          </p:cNvPr>
          <p:cNvSpPr>
            <a:spLocks noGrp="1"/>
          </p:cNvSpPr>
          <p:nvPr>
            <p:ph type="dt" sz="half" idx="10"/>
          </p:nvPr>
        </p:nvSpPr>
        <p:spPr/>
        <p:txBody>
          <a:bodyPr/>
          <a:lstStyle/>
          <a:p>
            <a:fld id="{EC41DA6B-BE22-47A1-B442-178D99E02E19}" type="datetimeFigureOut">
              <a:rPr lang="en-US" smtClean="0"/>
              <a:t>4/14/2021</a:t>
            </a:fld>
            <a:endParaRPr lang="en-US"/>
          </a:p>
        </p:txBody>
      </p:sp>
      <p:sp>
        <p:nvSpPr>
          <p:cNvPr id="4" name="Footer Placeholder 3">
            <a:extLst>
              <a:ext uri="{FF2B5EF4-FFF2-40B4-BE49-F238E27FC236}">
                <a16:creationId xmlns:a16="http://schemas.microsoft.com/office/drawing/2014/main" id="{1B927530-7B41-40DE-AF27-30C6BFD170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3F9D52-5EBB-4DAF-BE25-A9DB37E3BD04}"/>
              </a:ext>
            </a:extLst>
          </p:cNvPr>
          <p:cNvSpPr>
            <a:spLocks noGrp="1"/>
          </p:cNvSpPr>
          <p:nvPr>
            <p:ph type="sldNum" sz="quarter" idx="12"/>
          </p:nvPr>
        </p:nvSpPr>
        <p:spPr/>
        <p:txBody>
          <a:bodyPr/>
          <a:lstStyle/>
          <a:p>
            <a:fld id="{AD186064-6B12-4039-A8F2-5F85BE26CF9F}" type="slidenum">
              <a:rPr lang="en-US" smtClean="0"/>
              <a:t>‹#›</a:t>
            </a:fld>
            <a:endParaRPr lang="en-US"/>
          </a:p>
        </p:txBody>
      </p:sp>
    </p:spTree>
    <p:extLst>
      <p:ext uri="{BB962C8B-B14F-4D97-AF65-F5344CB8AC3E}">
        <p14:creationId xmlns:p14="http://schemas.microsoft.com/office/powerpoint/2010/main" val="327573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4C9294-2DF5-44F9-94EF-16EEFD24D872}"/>
              </a:ext>
            </a:extLst>
          </p:cNvPr>
          <p:cNvSpPr>
            <a:spLocks noGrp="1"/>
          </p:cNvSpPr>
          <p:nvPr>
            <p:ph type="dt" sz="half" idx="10"/>
          </p:nvPr>
        </p:nvSpPr>
        <p:spPr/>
        <p:txBody>
          <a:bodyPr/>
          <a:lstStyle/>
          <a:p>
            <a:fld id="{EC41DA6B-BE22-47A1-B442-178D99E02E19}" type="datetimeFigureOut">
              <a:rPr lang="en-US" smtClean="0"/>
              <a:t>4/14/2021</a:t>
            </a:fld>
            <a:endParaRPr lang="en-US"/>
          </a:p>
        </p:txBody>
      </p:sp>
      <p:sp>
        <p:nvSpPr>
          <p:cNvPr id="3" name="Footer Placeholder 2">
            <a:extLst>
              <a:ext uri="{FF2B5EF4-FFF2-40B4-BE49-F238E27FC236}">
                <a16:creationId xmlns:a16="http://schemas.microsoft.com/office/drawing/2014/main" id="{61733C50-DB43-4E9E-B982-FC57F8D091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ED6091-C995-4076-ADE5-5A46160D9F28}"/>
              </a:ext>
            </a:extLst>
          </p:cNvPr>
          <p:cNvSpPr>
            <a:spLocks noGrp="1"/>
          </p:cNvSpPr>
          <p:nvPr>
            <p:ph type="sldNum" sz="quarter" idx="12"/>
          </p:nvPr>
        </p:nvSpPr>
        <p:spPr/>
        <p:txBody>
          <a:bodyPr/>
          <a:lstStyle/>
          <a:p>
            <a:fld id="{AD186064-6B12-4039-A8F2-5F85BE26CF9F}" type="slidenum">
              <a:rPr lang="en-US" smtClean="0"/>
              <a:t>‹#›</a:t>
            </a:fld>
            <a:endParaRPr lang="en-US"/>
          </a:p>
        </p:txBody>
      </p:sp>
    </p:spTree>
    <p:extLst>
      <p:ext uri="{BB962C8B-B14F-4D97-AF65-F5344CB8AC3E}">
        <p14:creationId xmlns:p14="http://schemas.microsoft.com/office/powerpoint/2010/main" val="80860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F2C9A-4245-4FA9-ABD1-B3AA3C485414}"/>
              </a:ext>
            </a:extLst>
          </p:cNvPr>
          <p:cNvSpPr/>
          <p:nvPr userDrawn="1"/>
        </p:nvSpPr>
        <p:spPr>
          <a:xfrm>
            <a:off x="0" y="0"/>
            <a:ext cx="10202779" cy="1443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C112D4C-C654-4E26-9522-C623B67A6C53}"/>
              </a:ext>
            </a:extLst>
          </p:cNvPr>
          <p:cNvSpPr>
            <a:spLocks noGrp="1"/>
          </p:cNvSpPr>
          <p:nvPr>
            <p:ph type="title"/>
          </p:nvPr>
        </p:nvSpPr>
        <p:spPr>
          <a:xfrm>
            <a:off x="481264" y="365125"/>
            <a:ext cx="9492915" cy="886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8CA1C6-20A9-42D4-ADCF-9A4AA3FD12E7}"/>
              </a:ext>
            </a:extLst>
          </p:cNvPr>
          <p:cNvSpPr>
            <a:spLocks noGrp="1"/>
          </p:cNvSpPr>
          <p:nvPr>
            <p:ph type="body" idx="1"/>
          </p:nvPr>
        </p:nvSpPr>
        <p:spPr>
          <a:xfrm>
            <a:off x="481263" y="1825625"/>
            <a:ext cx="11225463" cy="421481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E359CB-2DA7-4B8F-900B-4E7BFA8F4683}"/>
              </a:ext>
            </a:extLst>
          </p:cNvPr>
          <p:cNvSpPr>
            <a:spLocks noGrp="1"/>
          </p:cNvSpPr>
          <p:nvPr>
            <p:ph type="dt" sz="half" idx="2"/>
          </p:nvPr>
        </p:nvSpPr>
        <p:spPr>
          <a:xfrm>
            <a:off x="2913322" y="6320254"/>
            <a:ext cx="1983534" cy="365125"/>
          </a:xfrm>
          <a:prstGeom prst="rect">
            <a:avLst/>
          </a:prstGeom>
        </p:spPr>
        <p:txBody>
          <a:bodyPr vert="horz" lIns="91440" tIns="45720" rIns="91440" bIns="45720" rtlCol="0" anchor="ctr"/>
          <a:lstStyle>
            <a:lvl1pPr algn="l">
              <a:defRPr sz="1200" b="1">
                <a:solidFill>
                  <a:schemeClr val="tx1"/>
                </a:solidFill>
              </a:defRPr>
            </a:lvl1pPr>
          </a:lstStyle>
          <a:p>
            <a:fld id="{EC41DA6B-BE22-47A1-B442-178D99E02E19}" type="datetimeFigureOut">
              <a:rPr lang="en-US" smtClean="0"/>
              <a:pPr/>
              <a:t>4/14/2021</a:t>
            </a:fld>
            <a:endParaRPr lang="en-US"/>
          </a:p>
        </p:txBody>
      </p:sp>
      <p:sp>
        <p:nvSpPr>
          <p:cNvPr id="5" name="Footer Placeholder 4">
            <a:extLst>
              <a:ext uri="{FF2B5EF4-FFF2-40B4-BE49-F238E27FC236}">
                <a16:creationId xmlns:a16="http://schemas.microsoft.com/office/drawing/2014/main" id="{6B4E2E29-2166-4DFC-AFB7-D8DAF7F1A504}"/>
              </a:ext>
            </a:extLst>
          </p:cNvPr>
          <p:cNvSpPr>
            <a:spLocks noGrp="1"/>
          </p:cNvSpPr>
          <p:nvPr>
            <p:ph type="ftr" sz="quarter" idx="3"/>
          </p:nvPr>
        </p:nvSpPr>
        <p:spPr>
          <a:xfrm>
            <a:off x="5065295" y="6320254"/>
            <a:ext cx="5137483" cy="365125"/>
          </a:xfrm>
          <a:prstGeom prst="rect">
            <a:avLst/>
          </a:prstGeom>
        </p:spPr>
        <p:txBody>
          <a:bodyPr vert="horz" lIns="91440" tIns="45720" rIns="91440" bIns="45720" rtlCol="0" anchor="ctr"/>
          <a:lstStyle>
            <a:lvl1pPr algn="r">
              <a:defRPr sz="1200" b="1">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6F5B88E-019F-4886-8A5C-BFE01E9B3915}"/>
              </a:ext>
            </a:extLst>
          </p:cNvPr>
          <p:cNvSpPr>
            <a:spLocks noGrp="1"/>
          </p:cNvSpPr>
          <p:nvPr>
            <p:ph type="sldNum" sz="quarter" idx="4"/>
          </p:nvPr>
        </p:nvSpPr>
        <p:spPr>
          <a:xfrm>
            <a:off x="10455442" y="6320254"/>
            <a:ext cx="1251283" cy="365125"/>
          </a:xfrm>
          <a:prstGeom prst="rect">
            <a:avLst/>
          </a:prstGeom>
        </p:spPr>
        <p:txBody>
          <a:bodyPr vert="horz" lIns="91440" tIns="45720" rIns="91440" bIns="45720" rtlCol="0" anchor="ctr"/>
          <a:lstStyle>
            <a:lvl1pPr algn="r">
              <a:defRPr sz="1200" b="1">
                <a:solidFill>
                  <a:schemeClr val="tx1"/>
                </a:solidFill>
              </a:defRPr>
            </a:lvl1pPr>
          </a:lstStyle>
          <a:p>
            <a:fld id="{AD186064-6B12-4039-A8F2-5F85BE26CF9F}" type="slidenum">
              <a:rPr lang="en-US" smtClean="0"/>
              <a:pPr/>
              <a:t>‹#›</a:t>
            </a:fld>
            <a:endParaRPr lang="en-US"/>
          </a:p>
        </p:txBody>
      </p:sp>
      <p:sp>
        <p:nvSpPr>
          <p:cNvPr id="8" name="Rectangle 7">
            <a:extLst>
              <a:ext uri="{FF2B5EF4-FFF2-40B4-BE49-F238E27FC236}">
                <a16:creationId xmlns:a16="http://schemas.microsoft.com/office/drawing/2014/main" id="{FB5510D8-F085-441D-9DA5-EB244879868F}"/>
              </a:ext>
            </a:extLst>
          </p:cNvPr>
          <p:cNvSpPr/>
          <p:nvPr userDrawn="1"/>
        </p:nvSpPr>
        <p:spPr>
          <a:xfrm>
            <a:off x="0" y="1514141"/>
            <a:ext cx="12192000" cy="1320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B2545F2-ADAE-4963-9C81-95FFD54D39A1}"/>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455443" y="172873"/>
            <a:ext cx="1472982" cy="1098041"/>
          </a:xfrm>
          <a:prstGeom prst="rect">
            <a:avLst/>
          </a:prstGeom>
        </p:spPr>
      </p:pic>
    </p:spTree>
    <p:extLst>
      <p:ext uri="{BB962C8B-B14F-4D97-AF65-F5344CB8AC3E}">
        <p14:creationId xmlns:p14="http://schemas.microsoft.com/office/powerpoint/2010/main" val="162516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comments" Target="../comments/comment1.xml"/><Relationship Id="rId4" Type="http://schemas.openxmlformats.org/officeDocument/2006/relationships/image" Target="../media/image16.jpg"/><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www.thinkbabies.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hyperlink" Target="https://www.zerotothree.org/policy-and-advocacy" TargetMode="External"/><Relationship Id="rId4" Type="http://schemas.openxmlformats.org/officeDocument/2006/relationships/hyperlink" Target="https://www.thinkbabies.org/sign-u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inkbabies.org/take-action-pledge-to-think-babi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4AE3-676E-4F8C-9C3E-3617F35FD478}"/>
              </a:ext>
            </a:extLst>
          </p:cNvPr>
          <p:cNvSpPr>
            <a:spLocks noGrp="1"/>
          </p:cNvSpPr>
          <p:nvPr>
            <p:ph type="ctrTitle"/>
          </p:nvPr>
        </p:nvSpPr>
        <p:spPr/>
        <p:txBody>
          <a:bodyPr>
            <a:normAutofit fontScale="90000"/>
          </a:bodyPr>
          <a:lstStyle/>
          <a:p>
            <a:r>
              <a:rPr lang="en-US" i="1" dirty="0"/>
              <a:t>Think Babies</a:t>
            </a:r>
            <a:r>
              <a:rPr lang="en-US" dirty="0"/>
              <a:t>™ Advocacy Training</a:t>
            </a:r>
            <a:br>
              <a:rPr lang="en-US" dirty="0"/>
            </a:br>
            <a:br>
              <a:rPr lang="en-US" dirty="0"/>
            </a:br>
            <a:r>
              <a:rPr lang="en-US" sz="4800" b="0" dirty="0"/>
              <a:t>(Presenter name)</a:t>
            </a:r>
            <a:endParaRPr lang="en-US" dirty="0"/>
          </a:p>
        </p:txBody>
      </p:sp>
      <p:sp>
        <p:nvSpPr>
          <p:cNvPr id="3" name="Subtitle 2">
            <a:extLst>
              <a:ext uri="{FF2B5EF4-FFF2-40B4-BE49-F238E27FC236}">
                <a16:creationId xmlns:a16="http://schemas.microsoft.com/office/drawing/2014/main" id="{72C5EA4F-5170-4A67-8CF8-B12924137A49}"/>
              </a:ext>
            </a:extLst>
          </p:cNvPr>
          <p:cNvSpPr>
            <a:spLocks noGrp="1"/>
          </p:cNvSpPr>
          <p:nvPr>
            <p:ph type="subTitle" idx="1"/>
          </p:nvPr>
        </p:nvSpPr>
        <p:spPr/>
        <p:txBody>
          <a:bodyPr/>
          <a:lstStyle/>
          <a:p>
            <a:r>
              <a:rPr lang="en-US" dirty="0"/>
              <a:t>(Date)</a:t>
            </a:r>
          </a:p>
          <a:p>
            <a:endParaRPr lang="en-US" dirty="0"/>
          </a:p>
        </p:txBody>
      </p:sp>
      <p:pic>
        <p:nvPicPr>
          <p:cNvPr id="4" name="Picture 3" descr="Image result for logo image placeholder">
            <a:extLst>
              <a:ext uri="{FF2B5EF4-FFF2-40B4-BE49-F238E27FC236}">
                <a16:creationId xmlns:a16="http://schemas.microsoft.com/office/drawing/2014/main" id="{5E6A9060-A391-4CB4-98C6-736B50B3D7C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44263" y="6244080"/>
            <a:ext cx="1162050" cy="581025"/>
          </a:xfrm>
          <a:prstGeom prst="rect">
            <a:avLst/>
          </a:prstGeom>
          <a:noFill/>
          <a:ln>
            <a:solidFill>
              <a:schemeClr val="tx2"/>
            </a:solidFill>
          </a:ln>
        </p:spPr>
      </p:pic>
      <p:sp>
        <p:nvSpPr>
          <p:cNvPr id="5" name="Text Box 2">
            <a:extLst>
              <a:ext uri="{FF2B5EF4-FFF2-40B4-BE49-F238E27FC236}">
                <a16:creationId xmlns:a16="http://schemas.microsoft.com/office/drawing/2014/main" id="{1A763E97-B239-41BE-A5DD-416EEEA86BB5}"/>
              </a:ext>
            </a:extLst>
          </p:cNvPr>
          <p:cNvSpPr txBox="1"/>
          <p:nvPr/>
        </p:nvSpPr>
        <p:spPr>
          <a:xfrm>
            <a:off x="7239000" y="6379780"/>
            <a:ext cx="4953000" cy="45720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a:spcBef>
                <a:spcPts val="0"/>
              </a:spcBef>
              <a:spcAft>
                <a:spcPts val="0"/>
              </a:spcAft>
            </a:pPr>
            <a:endParaRPr lang="en-US" sz="9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80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740B-E716-4800-B7EE-872BF91063DF}"/>
              </a:ext>
            </a:extLst>
          </p:cNvPr>
          <p:cNvSpPr>
            <a:spLocks noGrp="1"/>
          </p:cNvSpPr>
          <p:nvPr>
            <p:ph type="title"/>
          </p:nvPr>
        </p:nvSpPr>
        <p:spPr/>
        <p:txBody>
          <a:bodyPr>
            <a:normAutofit/>
          </a:bodyPr>
          <a:lstStyle/>
          <a:p>
            <a:r>
              <a:rPr lang="en-US" dirty="0"/>
              <a:t>Your Voice Matters!</a:t>
            </a:r>
          </a:p>
        </p:txBody>
      </p:sp>
      <p:sp>
        <p:nvSpPr>
          <p:cNvPr id="4" name="Content Placeholder 3">
            <a:extLst>
              <a:ext uri="{FF2B5EF4-FFF2-40B4-BE49-F238E27FC236}">
                <a16:creationId xmlns:a16="http://schemas.microsoft.com/office/drawing/2014/main" id="{FDA86FE1-EA80-49FB-A491-192C18A222DC}"/>
              </a:ext>
            </a:extLst>
          </p:cNvPr>
          <p:cNvSpPr>
            <a:spLocks noGrp="1"/>
          </p:cNvSpPr>
          <p:nvPr>
            <p:ph sz="half" idx="2"/>
          </p:nvPr>
        </p:nvSpPr>
        <p:spPr>
          <a:xfrm>
            <a:off x="481264" y="2151529"/>
            <a:ext cx="10814265" cy="4038134"/>
          </a:xfrm>
        </p:spPr>
        <p:txBody>
          <a:bodyPr>
            <a:normAutofit lnSpcReduction="10000"/>
          </a:bodyPr>
          <a:lstStyle/>
          <a:p>
            <a:r>
              <a:rPr lang="en-US" sz="3600" dirty="0"/>
              <a:t>YOU are an expert on what infants, toddlers and families in your community need to thrive</a:t>
            </a:r>
          </a:p>
          <a:p>
            <a:pPr marL="0" indent="0">
              <a:buNone/>
            </a:pPr>
            <a:endParaRPr lang="en-US" sz="3600" dirty="0"/>
          </a:p>
          <a:p>
            <a:r>
              <a:rPr lang="en-US" sz="3600" dirty="0"/>
              <a:t>Policymakers want to hear from constituents- they work for you!</a:t>
            </a:r>
          </a:p>
          <a:p>
            <a:pPr marL="0" indent="0">
              <a:buNone/>
            </a:pPr>
            <a:endParaRPr lang="en-US" sz="3600" dirty="0"/>
          </a:p>
          <a:p>
            <a:r>
              <a:rPr lang="en-US" sz="3600" dirty="0"/>
              <a:t>Stories are POWERFUL</a:t>
            </a:r>
          </a:p>
          <a:p>
            <a:pPr marL="0" indent="0">
              <a:buNone/>
            </a:pPr>
            <a:endParaRPr lang="en-US" dirty="0"/>
          </a:p>
        </p:txBody>
      </p:sp>
    </p:spTree>
    <p:extLst>
      <p:ext uri="{BB962C8B-B14F-4D97-AF65-F5344CB8AC3E}">
        <p14:creationId xmlns:p14="http://schemas.microsoft.com/office/powerpoint/2010/main" val="3181653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740B-E716-4800-B7EE-872BF91063DF}"/>
              </a:ext>
            </a:extLst>
          </p:cNvPr>
          <p:cNvSpPr>
            <a:spLocks noGrp="1"/>
          </p:cNvSpPr>
          <p:nvPr>
            <p:ph type="title"/>
          </p:nvPr>
        </p:nvSpPr>
        <p:spPr/>
        <p:txBody>
          <a:bodyPr>
            <a:normAutofit/>
          </a:bodyPr>
          <a:lstStyle/>
          <a:p>
            <a:r>
              <a:rPr lang="en-US" dirty="0"/>
              <a:t>Ways You Can Take Action</a:t>
            </a:r>
          </a:p>
        </p:txBody>
      </p:sp>
      <p:sp>
        <p:nvSpPr>
          <p:cNvPr id="4" name="Content Placeholder 3">
            <a:extLst>
              <a:ext uri="{FF2B5EF4-FFF2-40B4-BE49-F238E27FC236}">
                <a16:creationId xmlns:a16="http://schemas.microsoft.com/office/drawing/2014/main" id="{FDA86FE1-EA80-49FB-A491-192C18A222DC}"/>
              </a:ext>
            </a:extLst>
          </p:cNvPr>
          <p:cNvSpPr>
            <a:spLocks noGrp="1"/>
          </p:cNvSpPr>
          <p:nvPr>
            <p:ph sz="half" idx="2"/>
          </p:nvPr>
        </p:nvSpPr>
        <p:spPr>
          <a:xfrm>
            <a:off x="481264" y="1963271"/>
            <a:ext cx="6591889" cy="4226392"/>
          </a:xfrm>
        </p:spPr>
        <p:txBody>
          <a:bodyPr>
            <a:normAutofit fontScale="92500"/>
          </a:bodyPr>
          <a:lstStyle/>
          <a:p>
            <a:r>
              <a:rPr lang="en-US" sz="3600" dirty="0"/>
              <a:t>Meet with policymakers</a:t>
            </a:r>
          </a:p>
          <a:p>
            <a:r>
              <a:rPr lang="en-US" sz="3600" dirty="0"/>
              <a:t>Call or write to policymakers</a:t>
            </a:r>
          </a:p>
          <a:p>
            <a:r>
              <a:rPr lang="en-US" sz="3600" dirty="0"/>
              <a:t>Letters to the Editor and Op-eds</a:t>
            </a:r>
          </a:p>
          <a:p>
            <a:r>
              <a:rPr lang="en-US" sz="3600" dirty="0"/>
              <a:t>Spread the word within your networks</a:t>
            </a:r>
          </a:p>
          <a:p>
            <a:r>
              <a:rPr lang="en-US" sz="3600" dirty="0"/>
              <a:t>Site visits with policymakers</a:t>
            </a:r>
          </a:p>
          <a:p>
            <a:r>
              <a:rPr lang="en-US" sz="3600" dirty="0"/>
              <a:t>Attend policymaker townhall events</a:t>
            </a:r>
          </a:p>
          <a:p>
            <a:endParaRPr lang="en-US" dirty="0"/>
          </a:p>
        </p:txBody>
      </p:sp>
      <p:pic>
        <p:nvPicPr>
          <p:cNvPr id="5" name="Picture 4">
            <a:extLst>
              <a:ext uri="{FF2B5EF4-FFF2-40B4-BE49-F238E27FC236}">
                <a16:creationId xmlns:a16="http://schemas.microsoft.com/office/drawing/2014/main" id="{001EFF40-0F96-4112-B463-277A7252A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368" y="2207021"/>
            <a:ext cx="4966368" cy="2793582"/>
          </a:xfrm>
          <a:prstGeom prst="rect">
            <a:avLst/>
          </a:prstGeom>
        </p:spPr>
      </p:pic>
    </p:spTree>
    <p:extLst>
      <p:ext uri="{BB962C8B-B14F-4D97-AF65-F5344CB8AC3E}">
        <p14:creationId xmlns:p14="http://schemas.microsoft.com/office/powerpoint/2010/main" val="3493387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F8554-6BEF-4B07-9F0A-41FE60F081E8}"/>
              </a:ext>
            </a:extLst>
          </p:cNvPr>
          <p:cNvSpPr>
            <a:spLocks noGrp="1"/>
          </p:cNvSpPr>
          <p:nvPr>
            <p:ph type="title"/>
          </p:nvPr>
        </p:nvSpPr>
        <p:spPr/>
        <p:txBody>
          <a:bodyPr/>
          <a:lstStyle/>
          <a:p>
            <a:r>
              <a:rPr lang="en-US" dirty="0"/>
              <a:t>Tools for Use</a:t>
            </a:r>
          </a:p>
        </p:txBody>
      </p:sp>
      <p:pic>
        <p:nvPicPr>
          <p:cNvPr id="4" name="Content Placeholder 3">
            <a:extLst>
              <a:ext uri="{FF2B5EF4-FFF2-40B4-BE49-F238E27FC236}">
                <a16:creationId xmlns:a16="http://schemas.microsoft.com/office/drawing/2014/main" id="{97E5CE21-DA28-4681-BCA1-6A3F47C7E74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7003" b="8729"/>
          <a:stretch/>
        </p:blipFill>
        <p:spPr>
          <a:xfrm>
            <a:off x="8753216" y="1690819"/>
            <a:ext cx="2564282" cy="3733800"/>
          </a:xfrm>
          <a:prstGeom prst="rect">
            <a:avLst/>
          </a:prstGeom>
          <a:ln w="57150">
            <a:solidFill>
              <a:srgbClr val="F15848"/>
            </a:solidFill>
          </a:ln>
        </p:spPr>
      </p:pic>
      <p:pic>
        <p:nvPicPr>
          <p:cNvPr id="6" name="Picture 5">
            <a:extLst>
              <a:ext uri="{FF2B5EF4-FFF2-40B4-BE49-F238E27FC236}">
                <a16:creationId xmlns:a16="http://schemas.microsoft.com/office/drawing/2014/main" id="{6E79421D-C96C-407E-BD34-6BE08D8BA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1420" y="1452999"/>
            <a:ext cx="5380665" cy="2180963"/>
          </a:xfrm>
          <a:prstGeom prst="rect">
            <a:avLst/>
          </a:prstGeom>
        </p:spPr>
      </p:pic>
      <p:pic>
        <p:nvPicPr>
          <p:cNvPr id="8" name="Picture 7">
            <a:extLst>
              <a:ext uri="{FF2B5EF4-FFF2-40B4-BE49-F238E27FC236}">
                <a16:creationId xmlns:a16="http://schemas.microsoft.com/office/drawing/2014/main" id="{EE7A1D9A-F486-495E-8220-1C9C31042F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7967" y="3803446"/>
            <a:ext cx="1681864" cy="2514600"/>
          </a:xfrm>
          <a:prstGeom prst="rect">
            <a:avLst/>
          </a:prstGeom>
          <a:ln>
            <a:solidFill>
              <a:schemeClr val="accent1"/>
            </a:solidFill>
          </a:ln>
        </p:spPr>
      </p:pic>
      <p:pic>
        <p:nvPicPr>
          <p:cNvPr id="10" name="Picture 9">
            <a:extLst>
              <a:ext uri="{FF2B5EF4-FFF2-40B4-BE49-F238E27FC236}">
                <a16:creationId xmlns:a16="http://schemas.microsoft.com/office/drawing/2014/main" id="{55FBCFD8-4424-4A03-AD97-00248E1E68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00" t="37408" r="16667" b="24815"/>
          <a:stretch/>
        </p:blipFill>
        <p:spPr>
          <a:xfrm>
            <a:off x="5227956" y="3769022"/>
            <a:ext cx="3224144" cy="874634"/>
          </a:xfrm>
          <a:prstGeom prst="rect">
            <a:avLst/>
          </a:prstGeom>
          <a:ln>
            <a:solidFill>
              <a:srgbClr val="EB8023"/>
            </a:solidFill>
          </a:ln>
        </p:spPr>
      </p:pic>
      <p:pic>
        <p:nvPicPr>
          <p:cNvPr id="12" name="Picture 11">
            <a:extLst>
              <a:ext uri="{FF2B5EF4-FFF2-40B4-BE49-F238E27FC236}">
                <a16:creationId xmlns:a16="http://schemas.microsoft.com/office/drawing/2014/main" id="{54A612D5-83CC-4F1E-BF35-9C3A1F413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338" y="2117018"/>
            <a:ext cx="1634860" cy="1409700"/>
          </a:xfrm>
          <a:prstGeom prst="rect">
            <a:avLst/>
          </a:prstGeom>
        </p:spPr>
      </p:pic>
      <p:pic>
        <p:nvPicPr>
          <p:cNvPr id="5" name="Picture 4">
            <a:extLst>
              <a:ext uri="{FF2B5EF4-FFF2-40B4-BE49-F238E27FC236}">
                <a16:creationId xmlns:a16="http://schemas.microsoft.com/office/drawing/2014/main" id="{B0047044-4E2B-4B08-924D-D2D2D9429BE5}"/>
              </a:ext>
            </a:extLst>
          </p:cNvPr>
          <p:cNvPicPr>
            <a:picLocks noChangeAspect="1"/>
          </p:cNvPicPr>
          <p:nvPr/>
        </p:nvPicPr>
        <p:blipFill>
          <a:blip r:embed="rId8"/>
          <a:stretch>
            <a:fillRect/>
          </a:stretch>
        </p:blipFill>
        <p:spPr>
          <a:xfrm>
            <a:off x="5781034" y="4906759"/>
            <a:ext cx="2640584" cy="1671256"/>
          </a:xfrm>
          <a:prstGeom prst="rect">
            <a:avLst/>
          </a:prstGeom>
          <a:ln>
            <a:solidFill>
              <a:schemeClr val="accent1">
                <a:alpha val="89000"/>
              </a:schemeClr>
            </a:solidFill>
          </a:ln>
        </p:spPr>
      </p:pic>
      <p:pic>
        <p:nvPicPr>
          <p:cNvPr id="1028" name="Picture 4" descr="https://www.thinkbabies.org/wp-content/uploads/2018/03/ThinkBabies_ToolkitSocialGraphics2_v1.jpg">
            <a:extLst>
              <a:ext uri="{FF2B5EF4-FFF2-40B4-BE49-F238E27FC236}">
                <a16:creationId xmlns:a16="http://schemas.microsoft.com/office/drawing/2014/main" id="{A771BB39-5B10-4E9B-8629-04AD0A4531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385" y="4142147"/>
            <a:ext cx="3017520" cy="150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27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531096" y="2331113"/>
            <a:ext cx="6048124" cy="3657600"/>
          </a:xfrm>
        </p:spPr>
        <p:txBody>
          <a:bodyPr>
            <a:normAutofit fontScale="92500" lnSpcReduction="20000"/>
          </a:bodyPr>
          <a:lstStyle/>
          <a:p>
            <a:pPr marL="228600" lvl="0" indent="-228600">
              <a:buClr>
                <a:srgbClr val="E9513C"/>
              </a:buClr>
              <a:buFont typeface="Arial" panose="020B0604020202020204" pitchFamily="34" charset="0"/>
              <a:buChar char="•"/>
            </a:pPr>
            <a:r>
              <a:rPr lang="en-US" sz="2700" dirty="0">
                <a:solidFill>
                  <a:schemeClr val="tx1"/>
                </a:solidFill>
                <a:cs typeface="Arial" panose="020B0604020202020204" pitchFamily="34" charset="0"/>
              </a:rPr>
              <a:t>Visit </a:t>
            </a:r>
            <a:r>
              <a:rPr lang="en-US" sz="2700" dirty="0">
                <a:solidFill>
                  <a:srgbClr val="0070C0"/>
                </a:solidFill>
                <a:cs typeface="Arial" panose="020B0604020202020204" pitchFamily="34" charset="0"/>
                <a:hlinkClick r:id="rId3"/>
              </a:rPr>
              <a:t>www.thinkbabies.org</a:t>
            </a:r>
            <a:endParaRPr lang="en-US" sz="2700" dirty="0">
              <a:solidFill>
                <a:srgbClr val="0070C0"/>
              </a:solidFill>
              <a:cs typeface="Arial" panose="020B0604020202020204" pitchFamily="34" charset="0"/>
            </a:endParaRPr>
          </a:p>
          <a:p>
            <a:pPr lvl="0">
              <a:buClr>
                <a:srgbClr val="E9513C"/>
              </a:buClr>
            </a:pPr>
            <a:endParaRPr lang="en-US" sz="2700" dirty="0">
              <a:solidFill>
                <a:schemeClr val="tx1"/>
              </a:solidFill>
              <a:cs typeface="Arial" panose="020B0604020202020204" pitchFamily="34" charset="0"/>
            </a:endParaRPr>
          </a:p>
          <a:p>
            <a:pPr marL="228600" lvl="0" indent="-228600">
              <a:buClr>
                <a:srgbClr val="E9513C"/>
              </a:buClr>
              <a:buFont typeface="Arial" panose="020B0604020202020204" pitchFamily="34" charset="0"/>
              <a:buChar char="•"/>
            </a:pPr>
            <a:r>
              <a:rPr lang="en-US" sz="2700" dirty="0">
                <a:solidFill>
                  <a:schemeClr val="tx1"/>
                </a:solidFill>
                <a:cs typeface="Arial" panose="020B0604020202020204" pitchFamily="34" charset="0"/>
                <a:hlinkClick r:id="rId4"/>
              </a:rPr>
              <a:t>Sign up </a:t>
            </a:r>
            <a:r>
              <a:rPr lang="en-US" sz="2700" dirty="0">
                <a:solidFill>
                  <a:schemeClr val="tx1"/>
                </a:solidFill>
                <a:cs typeface="Arial" panose="020B0604020202020204" pitchFamily="34" charset="0"/>
              </a:rPr>
              <a:t>to receive </a:t>
            </a:r>
            <a:r>
              <a:rPr lang="en-US" sz="2800" i="1" dirty="0">
                <a:solidFill>
                  <a:schemeClr val="tx1"/>
                </a:solidFill>
              </a:rPr>
              <a:t>Think Babies</a:t>
            </a:r>
            <a:r>
              <a:rPr lang="en-US" sz="2800" dirty="0">
                <a:solidFill>
                  <a:schemeClr val="tx1"/>
                </a:solidFill>
              </a:rPr>
              <a:t>™ </a:t>
            </a:r>
            <a:r>
              <a:rPr lang="en-US" sz="2700" dirty="0">
                <a:solidFill>
                  <a:schemeClr val="tx1"/>
                </a:solidFill>
                <a:cs typeface="Arial" panose="020B0604020202020204" pitchFamily="34" charset="0"/>
              </a:rPr>
              <a:t>campaign updates and action alerts from ZERO TO THREE</a:t>
            </a:r>
          </a:p>
          <a:p>
            <a:pPr lvl="0">
              <a:buClr>
                <a:srgbClr val="E9513C"/>
              </a:buClr>
            </a:pPr>
            <a:endParaRPr lang="en-US" sz="2700" dirty="0">
              <a:solidFill>
                <a:schemeClr val="tx1"/>
              </a:solidFill>
              <a:cs typeface="Arial" panose="020B0604020202020204" pitchFamily="34" charset="0"/>
            </a:endParaRPr>
          </a:p>
          <a:p>
            <a:pPr marL="228600" lvl="0" indent="-228600">
              <a:buClr>
                <a:srgbClr val="E9513C"/>
              </a:buClr>
              <a:buFont typeface="Arial" panose="020B0604020202020204" pitchFamily="34" charset="0"/>
              <a:buChar char="•"/>
            </a:pPr>
            <a:r>
              <a:rPr lang="en-US" sz="2700" dirty="0">
                <a:solidFill>
                  <a:schemeClr val="tx1"/>
                </a:solidFill>
                <a:cs typeface="Arial" panose="020B0604020202020204" pitchFamily="34" charset="0"/>
              </a:rPr>
              <a:t>Visit </a:t>
            </a:r>
            <a:r>
              <a:rPr lang="en-US" sz="2700" dirty="0">
                <a:solidFill>
                  <a:schemeClr val="tx1"/>
                </a:solidFill>
                <a:cs typeface="Arial" panose="020B0604020202020204" pitchFamily="34" charset="0"/>
                <a:hlinkClick r:id="rId5"/>
              </a:rPr>
              <a:t>https://www.zerotothree.org/policy-and-advocacy</a:t>
            </a:r>
            <a:endParaRPr lang="en-US" sz="2700" dirty="0">
              <a:solidFill>
                <a:schemeClr val="tx1"/>
              </a:solidFill>
              <a:cs typeface="Arial" panose="020B0604020202020204" pitchFamily="34" charset="0"/>
            </a:endParaRPr>
          </a:p>
          <a:p>
            <a:pPr lvl="0">
              <a:buClr>
                <a:srgbClr val="E9513C"/>
              </a:buClr>
            </a:pPr>
            <a:endParaRPr lang="en-US" sz="2700" dirty="0">
              <a:solidFill>
                <a:schemeClr val="tx1"/>
              </a:solidFill>
              <a:cs typeface="Arial" panose="020B0604020202020204" pitchFamily="34" charset="0"/>
            </a:endParaRPr>
          </a:p>
          <a:p>
            <a:pPr marL="228600" lvl="0" indent="-228600">
              <a:buClr>
                <a:srgbClr val="E9513C"/>
              </a:buClr>
              <a:buFont typeface="Arial" panose="020B0604020202020204" pitchFamily="34" charset="0"/>
              <a:buChar char="•"/>
            </a:pPr>
            <a:r>
              <a:rPr lang="en-US" sz="2700" dirty="0">
                <a:solidFill>
                  <a:schemeClr val="tx1"/>
                </a:solidFill>
                <a:highlight>
                  <a:srgbClr val="FFFF00"/>
                </a:highlight>
                <a:cs typeface="Arial" panose="020B0604020202020204" pitchFamily="34" charset="0"/>
              </a:rPr>
              <a:t>(insert info about your organization)</a:t>
            </a:r>
          </a:p>
          <a:p>
            <a:pPr marL="228600" lvl="0" indent="-228600">
              <a:buClr>
                <a:srgbClr val="E9513C"/>
              </a:buClr>
              <a:buFont typeface="Arial" panose="020B0604020202020204" pitchFamily="34" charset="0"/>
              <a:buChar char="•"/>
            </a:pPr>
            <a:endParaRPr lang="en-US" sz="2700" dirty="0">
              <a:solidFill>
                <a:schemeClr val="tx1"/>
              </a:solidFill>
              <a:cs typeface="Arial" panose="020B0604020202020204" pitchFamily="34" charset="0"/>
            </a:endParaRPr>
          </a:p>
          <a:p>
            <a:pPr marL="891540" lvl="1" indent="-342900">
              <a:buFont typeface="Arial" pitchFamily="34" charset="0"/>
              <a:buChar char="•"/>
            </a:pPr>
            <a:endParaRPr lang="en-US" sz="2400" dirty="0">
              <a:solidFill>
                <a:schemeClr val="tx1"/>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65793" y="188685"/>
            <a:ext cx="9683750" cy="1093561"/>
          </a:xfrm>
        </p:spPr>
        <p:txBody>
          <a:bodyPr>
            <a:normAutofit/>
          </a:bodyPr>
          <a:lstStyle/>
          <a:p>
            <a:r>
              <a:rPr lang="en-US" sz="3600" dirty="0">
                <a:solidFill>
                  <a:schemeClr val="bg1"/>
                </a:solidFill>
                <a:latin typeface="+mn-lt"/>
                <a:cs typeface="Arial" panose="020B0604020202020204" pitchFamily="34" charset="0"/>
              </a:rPr>
              <a:t>More Information</a:t>
            </a:r>
            <a:endParaRPr lang="en-US" dirty="0">
              <a:solidFill>
                <a:schemeClr val="bg1"/>
              </a:solidFill>
              <a:latin typeface="+mn-lt"/>
              <a:cs typeface="Arial" panose="020B0604020202020204" pitchFamily="34" charset="0"/>
            </a:endParaRPr>
          </a:p>
        </p:txBody>
      </p:sp>
      <p:sp>
        <p:nvSpPr>
          <p:cNvPr id="6" name="TextBox 5"/>
          <p:cNvSpPr txBox="1"/>
          <p:nvPr/>
        </p:nvSpPr>
        <p:spPr>
          <a:xfrm>
            <a:off x="7086600" y="6400801"/>
            <a:ext cx="3429000" cy="276999"/>
          </a:xfrm>
          <a:prstGeom prst="rect">
            <a:avLst/>
          </a:prstGeom>
          <a:noFill/>
        </p:spPr>
        <p:txBody>
          <a:bodyPr wrap="square" rtlCol="0">
            <a:spAutoFit/>
          </a:bodyPr>
          <a:lstStyle/>
          <a:p>
            <a:r>
              <a:rPr lang="en-US" sz="1200" dirty="0">
                <a:solidFill>
                  <a:schemeClr val="bg1"/>
                </a:solidFill>
                <a:latin typeface="Arial" panose="020B0604020202020204" pitchFamily="34" charset="0"/>
              </a:rPr>
              <a:t>© 2018 Trister, </a:t>
            </a:r>
            <a:r>
              <a:rPr lang="en-US" sz="1200" dirty="0">
                <a:solidFill>
                  <a:schemeClr val="bg1"/>
                </a:solidFill>
                <a:latin typeface="Arial" panose="020B0604020202020204" pitchFamily="34" charset="0"/>
                <a:cs typeface="Arial" panose="020B0604020202020204" pitchFamily="34" charset="0"/>
              </a:rPr>
              <a:t>Ross</a:t>
            </a:r>
            <a:r>
              <a:rPr lang="en-US" sz="1200" dirty="0">
                <a:solidFill>
                  <a:schemeClr val="bg1"/>
                </a:solidFill>
                <a:latin typeface="Arial" panose="020B0604020202020204" pitchFamily="34" charset="0"/>
              </a:rPr>
              <a:t>, Schadler &amp; Gold, PLLC</a:t>
            </a:r>
          </a:p>
        </p:txBody>
      </p:sp>
      <p:pic>
        <p:nvPicPr>
          <p:cNvPr id="7" name="Picture 6">
            <a:extLst>
              <a:ext uri="{FF2B5EF4-FFF2-40B4-BE49-F238E27FC236}">
                <a16:creationId xmlns:a16="http://schemas.microsoft.com/office/drawing/2014/main" id="{91C33655-350A-44D4-9E1D-FA2B15420C0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816553" y="2535096"/>
            <a:ext cx="3919282" cy="2612855"/>
          </a:xfrm>
          <a:prstGeom prst="rect">
            <a:avLst/>
          </a:prstGeom>
        </p:spPr>
      </p:pic>
    </p:spTree>
    <p:extLst>
      <p:ext uri="{BB962C8B-B14F-4D97-AF65-F5344CB8AC3E}">
        <p14:creationId xmlns:p14="http://schemas.microsoft.com/office/powerpoint/2010/main" val="2234916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F6A41-76D6-406F-9E5D-EF5ED23D672F}"/>
              </a:ext>
            </a:extLst>
          </p:cNvPr>
          <p:cNvSpPr>
            <a:spLocks noGrp="1"/>
          </p:cNvSpPr>
          <p:nvPr>
            <p:ph idx="1"/>
          </p:nvPr>
        </p:nvSpPr>
        <p:spPr/>
        <p:txBody>
          <a:bodyPr>
            <a:normAutofit/>
          </a:bodyPr>
          <a:lstStyle/>
          <a:p>
            <a:pPr marL="0" indent="0" algn="ctr">
              <a:buNone/>
            </a:pPr>
            <a:endParaRPr lang="en-US" sz="7200" dirty="0"/>
          </a:p>
          <a:p>
            <a:pPr marL="0" indent="0" algn="ctr">
              <a:buNone/>
            </a:pPr>
            <a:r>
              <a:rPr lang="en-US" sz="7200" dirty="0"/>
              <a:t>Questions so far?</a:t>
            </a:r>
          </a:p>
        </p:txBody>
      </p:sp>
    </p:spTree>
    <p:extLst>
      <p:ext uri="{BB962C8B-B14F-4D97-AF65-F5344CB8AC3E}">
        <p14:creationId xmlns:p14="http://schemas.microsoft.com/office/powerpoint/2010/main" val="413840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B8A0-084B-4CD2-B511-2B7D62E5D813}"/>
              </a:ext>
            </a:extLst>
          </p:cNvPr>
          <p:cNvSpPr>
            <a:spLocks noGrp="1"/>
          </p:cNvSpPr>
          <p:nvPr>
            <p:ph type="title"/>
          </p:nvPr>
        </p:nvSpPr>
        <p:spPr/>
        <p:txBody>
          <a:bodyPr/>
          <a:lstStyle/>
          <a:p>
            <a:r>
              <a:rPr lang="en-US" dirty="0"/>
              <a:t>Time to Practice</a:t>
            </a:r>
          </a:p>
        </p:txBody>
      </p:sp>
      <p:sp>
        <p:nvSpPr>
          <p:cNvPr id="3" name="Content Placeholder 2">
            <a:extLst>
              <a:ext uri="{FF2B5EF4-FFF2-40B4-BE49-F238E27FC236}">
                <a16:creationId xmlns:a16="http://schemas.microsoft.com/office/drawing/2014/main" id="{4BF55C91-15EF-4999-B3C6-0186B104C67A}"/>
              </a:ext>
            </a:extLst>
          </p:cNvPr>
          <p:cNvSpPr>
            <a:spLocks noGrp="1"/>
          </p:cNvSpPr>
          <p:nvPr>
            <p:ph idx="1"/>
          </p:nvPr>
        </p:nvSpPr>
        <p:spPr/>
        <p:txBody>
          <a:bodyPr/>
          <a:lstStyle/>
          <a:p>
            <a:pPr marL="0" indent="0">
              <a:buNone/>
            </a:pPr>
            <a:r>
              <a:rPr lang="en-US" dirty="0">
                <a:highlight>
                  <a:srgbClr val="FFFF00"/>
                </a:highlight>
              </a:rPr>
              <a:t>(this could include having participants work on developing their own stories, role playing, shooting a short video for social media, etc. </a:t>
            </a:r>
            <a:r>
              <a:rPr lang="en-US">
                <a:highlight>
                  <a:srgbClr val="FFFF00"/>
                </a:highlight>
              </a:rPr>
              <a:t>Consider using Telling Your Story Worksheet)</a:t>
            </a:r>
            <a:endParaRPr lang="en-US" dirty="0">
              <a:highlight>
                <a:srgbClr val="FFFF00"/>
              </a:highlight>
            </a:endParaRPr>
          </a:p>
        </p:txBody>
      </p:sp>
    </p:spTree>
    <p:extLst>
      <p:ext uri="{BB962C8B-B14F-4D97-AF65-F5344CB8AC3E}">
        <p14:creationId xmlns:p14="http://schemas.microsoft.com/office/powerpoint/2010/main" val="344531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2956-A149-45D7-9AB6-AB260200E689}"/>
              </a:ext>
            </a:extLst>
          </p:cNvPr>
          <p:cNvSpPr>
            <a:spLocks noGrp="1"/>
          </p:cNvSpPr>
          <p:nvPr>
            <p:ph type="title"/>
          </p:nvPr>
        </p:nvSpPr>
        <p:spPr/>
        <p:txBody>
          <a:bodyPr/>
          <a:lstStyle/>
          <a:p>
            <a:r>
              <a:rPr lang="en-US" dirty="0"/>
              <a:t>Think Babies Pledge</a:t>
            </a:r>
          </a:p>
        </p:txBody>
      </p:sp>
      <p:sp>
        <p:nvSpPr>
          <p:cNvPr id="3" name="Content Placeholder 2">
            <a:extLst>
              <a:ext uri="{FF2B5EF4-FFF2-40B4-BE49-F238E27FC236}">
                <a16:creationId xmlns:a16="http://schemas.microsoft.com/office/drawing/2014/main" id="{E80BF13F-156A-4CA9-AC5B-9156901DF632}"/>
              </a:ext>
            </a:extLst>
          </p:cNvPr>
          <p:cNvSpPr>
            <a:spLocks noGrp="1"/>
          </p:cNvSpPr>
          <p:nvPr>
            <p:ph idx="1"/>
          </p:nvPr>
        </p:nvSpPr>
        <p:spPr/>
        <p:txBody>
          <a:bodyPr>
            <a:normAutofit/>
          </a:bodyPr>
          <a:lstStyle/>
          <a:p>
            <a:pPr marL="0" indent="0">
              <a:buNone/>
            </a:pPr>
            <a:r>
              <a:rPr lang="en-US" dirty="0"/>
              <a:t>Pledge to join the team that’s fighting for our future:</a:t>
            </a:r>
          </a:p>
          <a:p>
            <a:pPr marL="0" indent="0">
              <a:buNone/>
            </a:pPr>
            <a:endParaRPr lang="en-US" dirty="0"/>
          </a:p>
          <a:p>
            <a:pPr marL="0" indent="0" algn="ctr">
              <a:buNone/>
            </a:pPr>
            <a:r>
              <a:rPr lang="en-US" u="sng" dirty="0">
                <a:solidFill>
                  <a:srgbClr val="0563C1"/>
                </a:solidFill>
                <a:effectLst/>
                <a:ea typeface="Calibri" panose="020F0502020204030204" pitchFamily="34" charset="0"/>
                <a:hlinkClick r:id="rId3"/>
              </a:rPr>
              <a:t>https://www.thinkbabies.org/take-action-pledge-to-think-babies/</a:t>
            </a:r>
            <a:endParaRPr lang="en-US" dirty="0"/>
          </a:p>
          <a:p>
            <a:pPr marL="0" indent="0">
              <a:buNone/>
            </a:pPr>
            <a:endParaRPr lang="en-US" dirty="0"/>
          </a:p>
          <a:p>
            <a:pPr marL="0" indent="0">
              <a:buNone/>
            </a:pPr>
            <a:r>
              <a:rPr lang="en-US" dirty="0"/>
              <a:t>Take a couple of minutes right now to commit to taking the next step in your advocacy.  </a:t>
            </a:r>
          </a:p>
          <a:p>
            <a:endParaRPr lang="en-US" dirty="0"/>
          </a:p>
        </p:txBody>
      </p:sp>
    </p:spTree>
    <p:extLst>
      <p:ext uri="{BB962C8B-B14F-4D97-AF65-F5344CB8AC3E}">
        <p14:creationId xmlns:p14="http://schemas.microsoft.com/office/powerpoint/2010/main" val="714901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193A6B-2597-4EA9-B838-630530F28CCC}"/>
              </a:ext>
            </a:extLst>
          </p:cNvPr>
          <p:cNvSpPr>
            <a:spLocks noGrp="1"/>
          </p:cNvSpPr>
          <p:nvPr>
            <p:ph idx="1"/>
          </p:nvPr>
        </p:nvSpPr>
        <p:spPr/>
        <p:txBody>
          <a:bodyPr>
            <a:normAutofit/>
          </a:bodyPr>
          <a:lstStyle/>
          <a:p>
            <a:pPr marL="0" indent="0" algn="ctr">
              <a:buNone/>
            </a:pPr>
            <a:endParaRPr lang="en-US" sz="7200" dirty="0"/>
          </a:p>
          <a:p>
            <a:pPr marL="0" indent="0" algn="ctr">
              <a:buNone/>
            </a:pPr>
            <a:r>
              <a:rPr lang="en-US" sz="7200" dirty="0"/>
              <a:t>Closing Reflections</a:t>
            </a:r>
          </a:p>
        </p:txBody>
      </p:sp>
    </p:spTree>
    <p:extLst>
      <p:ext uri="{BB962C8B-B14F-4D97-AF65-F5344CB8AC3E}">
        <p14:creationId xmlns:p14="http://schemas.microsoft.com/office/powerpoint/2010/main" val="422174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878E9-2F82-4CBD-84D5-D336367F8F04}"/>
              </a:ext>
            </a:extLst>
          </p:cNvPr>
          <p:cNvSpPr>
            <a:spLocks noGrp="1"/>
          </p:cNvSpPr>
          <p:nvPr>
            <p:ph type="title"/>
          </p:nvPr>
        </p:nvSpPr>
        <p:spPr/>
        <p:txBody>
          <a:bodyPr/>
          <a:lstStyle/>
          <a:p>
            <a:r>
              <a:rPr lang="en-US" dirty="0"/>
              <a:t>Agenda (Sample- modify as needed)</a:t>
            </a:r>
          </a:p>
        </p:txBody>
      </p:sp>
      <p:sp>
        <p:nvSpPr>
          <p:cNvPr id="3" name="Content Placeholder 2">
            <a:extLst>
              <a:ext uri="{FF2B5EF4-FFF2-40B4-BE49-F238E27FC236}">
                <a16:creationId xmlns:a16="http://schemas.microsoft.com/office/drawing/2014/main" id="{681A6760-6F4F-4E11-B87D-BAFD077368AD}"/>
              </a:ext>
            </a:extLst>
          </p:cNvPr>
          <p:cNvSpPr>
            <a:spLocks noGrp="1"/>
          </p:cNvSpPr>
          <p:nvPr>
            <p:ph idx="1"/>
          </p:nvPr>
        </p:nvSpPr>
        <p:spPr/>
        <p:txBody>
          <a:bodyPr>
            <a:normAutofit fontScale="77500" lnSpcReduction="20000"/>
          </a:bodyPr>
          <a:lstStyle/>
          <a:p>
            <a:pPr marL="342900" lvl="0" indent="-342900">
              <a:spcBef>
                <a:spcPts val="0"/>
              </a:spcBef>
              <a:spcAft>
                <a:spcPts val="0"/>
              </a:spcAft>
              <a:buClr>
                <a:srgbClr val="C85E0A"/>
              </a:buClr>
              <a:buFont typeface="Symbol" panose="05050102010706020507" pitchFamily="18" charset="2"/>
              <a:buChar char=""/>
            </a:pPr>
            <a:r>
              <a:rPr lang="en-US" b="1" dirty="0">
                <a:solidFill>
                  <a:srgbClr val="000000"/>
                </a:solidFill>
                <a:cs typeface="Arial" panose="020B0604020202020204" pitchFamily="34" charset="0"/>
              </a:rPr>
              <a:t>Welcome and Overview</a:t>
            </a:r>
          </a:p>
          <a:p>
            <a:pPr marL="0" lvl="0" indent="0">
              <a:spcBef>
                <a:spcPts val="0"/>
              </a:spcBef>
              <a:spcAft>
                <a:spcPts val="0"/>
              </a:spcAft>
              <a:buClr>
                <a:srgbClr val="C85E0A"/>
              </a:buClr>
              <a:buNone/>
            </a:pPr>
            <a:endParaRPr lang="en-US" dirty="0"/>
          </a:p>
          <a:p>
            <a:pPr marL="342900" lvl="0" indent="-342900">
              <a:spcBef>
                <a:spcPts val="0"/>
              </a:spcBef>
              <a:spcAft>
                <a:spcPts val="0"/>
              </a:spcAft>
              <a:buClr>
                <a:srgbClr val="C85E0A"/>
              </a:buClr>
              <a:buFont typeface="Symbol" panose="05050102010706020507" pitchFamily="18" charset="2"/>
              <a:buChar char=""/>
            </a:pPr>
            <a:r>
              <a:rPr lang="en-US" b="1" dirty="0">
                <a:solidFill>
                  <a:srgbClr val="000000"/>
                </a:solidFill>
                <a:cs typeface="Arial" panose="020B0604020202020204" pitchFamily="34" charset="0"/>
              </a:rPr>
              <a:t>Introductions</a:t>
            </a:r>
          </a:p>
          <a:p>
            <a:pPr marL="0" lvl="0" indent="0">
              <a:spcBef>
                <a:spcPts val="0"/>
              </a:spcBef>
              <a:spcAft>
                <a:spcPts val="0"/>
              </a:spcAft>
              <a:buClr>
                <a:srgbClr val="C85E0A"/>
              </a:buClr>
              <a:buNone/>
            </a:pPr>
            <a:endParaRPr lang="en-US" dirty="0">
              <a:solidFill>
                <a:srgbClr val="000000"/>
              </a:solidFill>
            </a:endParaRPr>
          </a:p>
          <a:p>
            <a:pPr marL="342900" lvl="0" indent="-342900">
              <a:spcBef>
                <a:spcPts val="0"/>
              </a:spcBef>
              <a:spcAft>
                <a:spcPts val="0"/>
              </a:spcAft>
              <a:buClr>
                <a:srgbClr val="C85E0A"/>
              </a:buClr>
              <a:buFont typeface="Symbol" panose="05050102010706020507" pitchFamily="18" charset="2"/>
              <a:buChar char=""/>
            </a:pPr>
            <a:r>
              <a:rPr lang="en-US" b="1" i="1" dirty="0">
                <a:cs typeface="Arial" panose="020B0604020202020204" pitchFamily="34" charset="0"/>
              </a:rPr>
              <a:t>Think Babies </a:t>
            </a:r>
            <a:r>
              <a:rPr lang="en-US" b="1" dirty="0">
                <a:cs typeface="Arial" panose="020B0604020202020204" pitchFamily="34" charset="0"/>
              </a:rPr>
              <a:t>Advocacy Presentation</a:t>
            </a:r>
            <a:endParaRPr lang="en-US" dirty="0"/>
          </a:p>
          <a:p>
            <a:pPr lvl="2">
              <a:spcBef>
                <a:spcPts val="0"/>
              </a:spcBef>
              <a:buClr>
                <a:srgbClr val="C85E0A"/>
              </a:buClr>
              <a:buFont typeface="Courier New" panose="02070309020205020404" pitchFamily="49" charset="0"/>
              <a:buChar char="o"/>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Overview of </a:t>
            </a:r>
            <a:r>
              <a:rPr lang="en-US"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Think Babies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why we must make the potential of every baby our national priority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buClr>
                <a:srgbClr val="C85E0A"/>
              </a:buClr>
              <a:buFont typeface="Courier New" panose="02070309020205020404" pitchFamily="49" charset="0"/>
              <a:buChar char="o"/>
            </a:pPr>
            <a:r>
              <a:rPr lang="en-US" dirty="0">
                <a:solidFill>
                  <a:srgbClr val="000000"/>
                </a:solidFill>
                <a:cs typeface="Times New Roman" panose="02020603050405020304" pitchFamily="18" charset="0"/>
              </a:rPr>
              <a:t>Infant-toddler policy priorities </a:t>
            </a:r>
            <a:endParaRPr lang="en-US" dirty="0">
              <a:cs typeface="Times New Roman" panose="02020603050405020304" pitchFamily="18" charset="0"/>
            </a:endParaRPr>
          </a:p>
          <a:p>
            <a:pPr lvl="2">
              <a:buClr>
                <a:srgbClr val="C85E0A"/>
              </a:buClr>
              <a:buFont typeface="Courier New" panose="02070309020205020404" pitchFamily="49" charset="0"/>
              <a:buChar char="o"/>
            </a:pPr>
            <a:r>
              <a:rPr lang="en-US" dirty="0">
                <a:solidFill>
                  <a:srgbClr val="000000"/>
                </a:solidFill>
                <a:cs typeface="Times New Roman" panose="02020603050405020304" pitchFamily="18" charset="0"/>
              </a:rPr>
              <a:t>Learning about the policymaking process</a:t>
            </a:r>
            <a:endParaRPr lang="en-US" dirty="0">
              <a:cs typeface="Times New Roman" panose="02020603050405020304" pitchFamily="18" charset="0"/>
            </a:endParaRPr>
          </a:p>
          <a:p>
            <a:pPr lvl="2">
              <a:buClr>
                <a:srgbClr val="C85E0A"/>
              </a:buClr>
              <a:buFont typeface="Courier New" panose="02070309020205020404" pitchFamily="49" charset="0"/>
              <a:buChar char="o"/>
            </a:pPr>
            <a:r>
              <a:rPr lang="en-US" dirty="0">
                <a:solidFill>
                  <a:srgbClr val="000000"/>
                </a:solidFill>
                <a:cs typeface="Times New Roman" panose="02020603050405020304" pitchFamily="18" charset="0"/>
              </a:rPr>
              <a:t>Your voice matters!</a:t>
            </a:r>
            <a:endParaRPr lang="en-US" dirty="0">
              <a:cs typeface="Times New Roman" panose="02020603050405020304" pitchFamily="18" charset="0"/>
            </a:endParaRPr>
          </a:p>
          <a:p>
            <a:pPr lvl="2">
              <a:buClr>
                <a:srgbClr val="C85E0A"/>
              </a:buClr>
              <a:buFont typeface="Courier New" panose="02070309020205020404" pitchFamily="49" charset="0"/>
              <a:buChar char="o"/>
            </a:pPr>
            <a:r>
              <a:rPr lang="en-US" dirty="0">
                <a:solidFill>
                  <a:srgbClr val="000000"/>
                </a:solidFill>
                <a:cs typeface="Times New Roman" panose="02020603050405020304" pitchFamily="18" charset="0"/>
              </a:rPr>
              <a:t>Advocacy actions you can take to move the needle for babies</a:t>
            </a:r>
            <a:endParaRPr lang="en-US" dirty="0">
              <a:cs typeface="Times New Roman" panose="02020603050405020304" pitchFamily="18" charset="0"/>
            </a:endParaRPr>
          </a:p>
          <a:p>
            <a:pPr marL="1143000"/>
            <a:endParaRPr lang="en-US" dirty="0"/>
          </a:p>
          <a:p>
            <a:pPr marL="342900" lvl="0" indent="-342900">
              <a:spcBef>
                <a:spcPts val="0"/>
              </a:spcBef>
              <a:spcAft>
                <a:spcPts val="0"/>
              </a:spcAft>
              <a:buClr>
                <a:srgbClr val="C85E0A"/>
              </a:buClr>
              <a:buFont typeface="Symbol" panose="05050102010706020507" pitchFamily="18" charset="2"/>
              <a:buChar char=""/>
            </a:pPr>
            <a:r>
              <a:rPr lang="en-US" b="1" dirty="0">
                <a:solidFill>
                  <a:srgbClr val="000000"/>
                </a:solidFill>
                <a:cs typeface="Arial" panose="020B0604020202020204" pitchFamily="34" charset="0"/>
              </a:rPr>
              <a:t>Time to Practice</a:t>
            </a:r>
            <a:r>
              <a:rPr lang="en-US" dirty="0">
                <a:solidFill>
                  <a:srgbClr val="000000"/>
                </a:solidFill>
                <a:cs typeface="Arial" panose="020B0604020202020204" pitchFamily="34" charset="0"/>
              </a:rPr>
              <a:t> </a:t>
            </a:r>
            <a:endParaRPr lang="en-US" dirty="0"/>
          </a:p>
          <a:p>
            <a:pPr indent="0">
              <a:buNone/>
            </a:pPr>
            <a:r>
              <a:rPr lang="en-US" dirty="0">
                <a:cs typeface="Arial" panose="020B0604020202020204" pitchFamily="34" charset="0"/>
              </a:rPr>
              <a:t> </a:t>
            </a:r>
            <a:endParaRPr lang="en-US" dirty="0"/>
          </a:p>
          <a:p>
            <a:pPr marL="342900" lvl="0" indent="-342900">
              <a:spcBef>
                <a:spcPts val="0"/>
              </a:spcBef>
              <a:spcAft>
                <a:spcPts val="0"/>
              </a:spcAft>
              <a:buClr>
                <a:srgbClr val="C85E0A"/>
              </a:buClr>
              <a:buFont typeface="Symbol" panose="05050102010706020507" pitchFamily="18" charset="2"/>
              <a:buChar char=""/>
            </a:pPr>
            <a:r>
              <a:rPr lang="en-US" b="1" dirty="0">
                <a:solidFill>
                  <a:srgbClr val="000000"/>
                </a:solidFill>
                <a:cs typeface="Arial" panose="020B0604020202020204" pitchFamily="34" charset="0"/>
              </a:rPr>
              <a:t>Commitments</a:t>
            </a:r>
            <a:r>
              <a:rPr lang="en-US" dirty="0">
                <a:solidFill>
                  <a:srgbClr val="000000"/>
                </a:solidFill>
                <a:cs typeface="Arial" panose="020B0604020202020204" pitchFamily="34" charset="0"/>
              </a:rPr>
              <a:t> </a:t>
            </a:r>
          </a:p>
          <a:p>
            <a:pPr marL="0" lvl="0" indent="0">
              <a:spcBef>
                <a:spcPts val="0"/>
              </a:spcBef>
              <a:spcAft>
                <a:spcPts val="0"/>
              </a:spcAft>
              <a:buClr>
                <a:srgbClr val="C85E0A"/>
              </a:buClr>
              <a:buNone/>
            </a:pPr>
            <a:endParaRPr lang="en-US" dirty="0"/>
          </a:p>
          <a:p>
            <a:pPr marL="342900" lvl="0" indent="-342900">
              <a:spcBef>
                <a:spcPts val="0"/>
              </a:spcBef>
              <a:spcAft>
                <a:spcPts val="0"/>
              </a:spcAft>
              <a:buClr>
                <a:srgbClr val="C85E0A"/>
              </a:buClr>
              <a:buFont typeface="Symbol" panose="05050102010706020507" pitchFamily="18" charset="2"/>
              <a:buChar char=""/>
            </a:pPr>
            <a:r>
              <a:rPr lang="en-US" b="1" dirty="0">
                <a:solidFill>
                  <a:srgbClr val="000000"/>
                </a:solidFill>
                <a:cs typeface="Arial" panose="020B0604020202020204" pitchFamily="34" charset="0"/>
              </a:rPr>
              <a:t>Reflections and Closing</a:t>
            </a:r>
            <a:endParaRPr lang="en-US" dirty="0"/>
          </a:p>
          <a:p>
            <a:pPr indent="0">
              <a:buNone/>
            </a:pPr>
            <a:endParaRPr lang="en-US" dirty="0"/>
          </a:p>
          <a:p>
            <a:pPr marL="0" indent="0">
              <a:buNone/>
            </a:pPr>
            <a:endParaRPr lang="en-US" dirty="0">
              <a:highlight>
                <a:srgbClr val="FFFF00"/>
              </a:highlight>
            </a:endParaRPr>
          </a:p>
        </p:txBody>
      </p:sp>
    </p:spTree>
    <p:extLst>
      <p:ext uri="{BB962C8B-B14F-4D97-AF65-F5344CB8AC3E}">
        <p14:creationId xmlns:p14="http://schemas.microsoft.com/office/powerpoint/2010/main" val="201040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4F38-196C-48A6-BA27-48DCA91FEA7F}"/>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2B7B2627-D86D-463C-A9DF-B0E680062B87}"/>
              </a:ext>
            </a:extLst>
          </p:cNvPr>
          <p:cNvSpPr>
            <a:spLocks noGrp="1"/>
          </p:cNvSpPr>
          <p:nvPr>
            <p:ph idx="1"/>
          </p:nvPr>
        </p:nvSpPr>
        <p:spPr/>
        <p:txBody>
          <a:bodyPr/>
          <a:lstStyle/>
          <a:p>
            <a:pPr marL="0" indent="0" algn="ctr">
              <a:buNone/>
            </a:pPr>
            <a:r>
              <a:rPr lang="en-US" dirty="0">
                <a:highlight>
                  <a:srgbClr val="FFFF00"/>
                </a:highlight>
              </a:rPr>
              <a:t>(consider a prompt to help connect participants to the reasons they want policymakers to Think Babies, such as “what does it mean to you to be an advocate on behalf of infants, toddlers and families?”)</a:t>
            </a:r>
          </a:p>
        </p:txBody>
      </p:sp>
    </p:spTree>
    <p:extLst>
      <p:ext uri="{BB962C8B-B14F-4D97-AF65-F5344CB8AC3E}">
        <p14:creationId xmlns:p14="http://schemas.microsoft.com/office/powerpoint/2010/main" val="171663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748C200-246D-49B1-BA65-ABD6EEC6B1BA}"/>
              </a:ext>
            </a:extLst>
          </p:cNvPr>
          <p:cNvSpPr>
            <a:spLocks noGrp="1"/>
          </p:cNvSpPr>
          <p:nvPr>
            <p:ph sz="half" idx="2"/>
          </p:nvPr>
        </p:nvSpPr>
        <p:spPr>
          <a:xfrm>
            <a:off x="481264" y="2938708"/>
            <a:ext cx="7249572" cy="4166899"/>
          </a:xfrm>
        </p:spPr>
        <p:txBody>
          <a:bodyPr>
            <a:normAutofit/>
          </a:bodyPr>
          <a:lstStyle/>
          <a:p>
            <a:pPr marL="0" indent="0">
              <a:buNone/>
            </a:pPr>
            <a:r>
              <a:rPr lang="en-US" dirty="0"/>
              <a:t>ZERO TO THREE created the </a:t>
            </a:r>
            <a:r>
              <a:rPr lang="en-US" i="1" dirty="0"/>
              <a:t>Think Babies</a:t>
            </a:r>
            <a:r>
              <a:rPr lang="en-US" dirty="0"/>
              <a:t>™ campaign to bring nationwide attention to what babies and families need to thrive.</a:t>
            </a:r>
          </a:p>
          <a:p>
            <a:pPr marL="0" indent="0">
              <a:buNone/>
            </a:pPr>
            <a:endParaRPr lang="en-US" dirty="0"/>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0C1C740B-E716-4800-B7EE-872BF91063DF}"/>
              </a:ext>
            </a:extLst>
          </p:cNvPr>
          <p:cNvSpPr>
            <a:spLocks noGrp="1"/>
          </p:cNvSpPr>
          <p:nvPr>
            <p:ph type="title"/>
          </p:nvPr>
        </p:nvSpPr>
        <p:spPr/>
        <p:txBody>
          <a:bodyPr>
            <a:normAutofit/>
          </a:bodyPr>
          <a:lstStyle/>
          <a:p>
            <a:r>
              <a:rPr lang="en-US" dirty="0"/>
              <a:t>What is </a:t>
            </a:r>
            <a:r>
              <a:rPr lang="en-US" i="1" dirty="0"/>
              <a:t>Think Babies</a:t>
            </a:r>
            <a:r>
              <a:rPr lang="en-US" dirty="0"/>
              <a:t>™ ?</a:t>
            </a:r>
          </a:p>
        </p:txBody>
      </p:sp>
      <p:pic>
        <p:nvPicPr>
          <p:cNvPr id="5" name="Picture 4">
            <a:extLst>
              <a:ext uri="{FF2B5EF4-FFF2-40B4-BE49-F238E27FC236}">
                <a16:creationId xmlns:a16="http://schemas.microsoft.com/office/drawing/2014/main" id="{1CFD407B-22B8-4B87-A2E6-07459237BB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16780" y="2736158"/>
            <a:ext cx="3429000" cy="2286000"/>
          </a:xfrm>
          <a:prstGeom prst="rect">
            <a:avLst/>
          </a:prstGeom>
        </p:spPr>
      </p:pic>
    </p:spTree>
    <p:extLst>
      <p:ext uri="{BB962C8B-B14F-4D97-AF65-F5344CB8AC3E}">
        <p14:creationId xmlns:p14="http://schemas.microsoft.com/office/powerpoint/2010/main" val="422825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748C200-246D-49B1-BA65-ABD6EEC6B1BA}"/>
              </a:ext>
            </a:extLst>
          </p:cNvPr>
          <p:cNvSpPr>
            <a:spLocks noGrp="1"/>
          </p:cNvSpPr>
          <p:nvPr>
            <p:ph sz="half" idx="2"/>
          </p:nvPr>
        </p:nvSpPr>
        <p:spPr>
          <a:xfrm>
            <a:off x="481264" y="1874982"/>
            <a:ext cx="5378115" cy="4314681"/>
          </a:xfrm>
        </p:spPr>
        <p:txBody>
          <a:bodyPr>
            <a:normAutofit/>
          </a:bodyPr>
          <a:lstStyle/>
          <a:p>
            <a:pPr marL="0" lvl="0" indent="0">
              <a:buNone/>
            </a:pPr>
            <a:endParaRPr lang="en-US" sz="2000" dirty="0"/>
          </a:p>
          <a:p>
            <a:r>
              <a:rPr lang="en-US" dirty="0"/>
              <a:t>Babies’ brains form </a:t>
            </a:r>
            <a:r>
              <a:rPr lang="en-US" b="1" dirty="0"/>
              <a:t>more than a million </a:t>
            </a:r>
            <a:r>
              <a:rPr lang="en-US" dirty="0"/>
              <a:t>new neural connections every second.</a:t>
            </a:r>
            <a:endParaRPr lang="en-US" sz="900" dirty="0"/>
          </a:p>
          <a:p>
            <a:endParaRPr lang="en-US" dirty="0"/>
          </a:p>
          <a:p>
            <a:r>
              <a:rPr lang="en-US" dirty="0"/>
              <a:t>The impact of babies’ early experiences lasts a lifetime.</a:t>
            </a:r>
          </a:p>
          <a:p>
            <a:pPr marL="0" indent="0">
              <a:buNone/>
            </a:pPr>
            <a:endParaRPr lang="en-US" dirty="0"/>
          </a:p>
          <a:p>
            <a:endParaRPr lang="en-US" dirty="0"/>
          </a:p>
        </p:txBody>
      </p:sp>
      <p:sp>
        <p:nvSpPr>
          <p:cNvPr id="2" name="Title 1">
            <a:extLst>
              <a:ext uri="{FF2B5EF4-FFF2-40B4-BE49-F238E27FC236}">
                <a16:creationId xmlns:a16="http://schemas.microsoft.com/office/drawing/2014/main" id="{0C1C740B-E716-4800-B7EE-872BF91063DF}"/>
              </a:ext>
            </a:extLst>
          </p:cNvPr>
          <p:cNvSpPr>
            <a:spLocks noGrp="1"/>
          </p:cNvSpPr>
          <p:nvPr>
            <p:ph type="title"/>
          </p:nvPr>
        </p:nvSpPr>
        <p:spPr/>
        <p:txBody>
          <a:bodyPr>
            <a:normAutofit/>
          </a:bodyPr>
          <a:lstStyle/>
          <a:p>
            <a:r>
              <a:rPr lang="en-US" dirty="0"/>
              <a:t>The Science Behind </a:t>
            </a:r>
            <a:r>
              <a:rPr lang="en-US" i="1" dirty="0"/>
              <a:t>Think Babies</a:t>
            </a:r>
            <a:r>
              <a:rPr lang="en-US" dirty="0"/>
              <a:t>™ </a:t>
            </a:r>
          </a:p>
        </p:txBody>
      </p:sp>
      <p:pic>
        <p:nvPicPr>
          <p:cNvPr id="5" name="Picture 4" descr="https://www.thinkbabies.org/wp-content/uploads/2018/03/ThinkBabies_ToolkitSocialGraphics2_v1.jpg">
            <a:extLst>
              <a:ext uri="{FF2B5EF4-FFF2-40B4-BE49-F238E27FC236}">
                <a16:creationId xmlns:a16="http://schemas.microsoft.com/office/drawing/2014/main" id="{E3921785-6C55-4DB7-A6A2-A8F98B4AC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623" y="2467999"/>
            <a:ext cx="4852993" cy="242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5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BCC35578-924F-A545-ABD6-86AC8C5C5210}"/>
              </a:ext>
            </a:extLst>
          </p:cNvPr>
          <p:cNvSpPr/>
          <p:nvPr/>
        </p:nvSpPr>
        <p:spPr>
          <a:xfrm>
            <a:off x="8441052" y="1988177"/>
            <a:ext cx="2110665" cy="21106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13C"/>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774476-4D15-5141-8C63-92C322E3E829}"/>
              </a:ext>
            </a:extLst>
          </p:cNvPr>
          <p:cNvSpPr>
            <a:spLocks noGrp="1"/>
          </p:cNvSpPr>
          <p:nvPr>
            <p:ph type="title"/>
          </p:nvPr>
        </p:nvSpPr>
        <p:spPr/>
        <p:txBody>
          <a:bodyPr/>
          <a:lstStyle/>
          <a:p>
            <a:r>
              <a:rPr lang="en-US" dirty="0"/>
              <a:t>Our Priorities</a:t>
            </a:r>
          </a:p>
        </p:txBody>
      </p:sp>
      <p:sp>
        <p:nvSpPr>
          <p:cNvPr id="4" name="Slide Number Placeholder 3">
            <a:extLst>
              <a:ext uri="{FF2B5EF4-FFF2-40B4-BE49-F238E27FC236}">
                <a16:creationId xmlns:a16="http://schemas.microsoft.com/office/drawing/2014/main" id="{0D71F533-2652-574A-BF00-3F81673EE0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86064-6B12-4039-A8F2-5F85BE26CF9F}" type="slidenum">
              <a:rPr kumimoji="0" lang="en-US" sz="1200" b="1" i="0" u="none" strike="noStrike" kern="1200" cap="none" spc="0" normalizeH="0" baseline="0" noProof="0" smtClean="0">
                <a:ln>
                  <a:noFill/>
                </a:ln>
                <a:solidFill>
                  <a:srgbClr val="4948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rgbClr val="494847"/>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FAD58136-5185-E549-A113-3A915F388962}"/>
              </a:ext>
            </a:extLst>
          </p:cNvPr>
          <p:cNvSpPr txBox="1">
            <a:spLocks/>
          </p:cNvSpPr>
          <p:nvPr/>
        </p:nvSpPr>
        <p:spPr>
          <a:xfrm>
            <a:off x="1863030" y="4597353"/>
            <a:ext cx="2328369" cy="59707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Tx/>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E9513C"/>
              </a:buClr>
              <a:buSzTx/>
              <a:buFontTx/>
              <a:buNone/>
              <a:tabLst/>
              <a:defRPr/>
            </a:pPr>
            <a:r>
              <a:rPr kumimoji="0" lang="en-US" sz="2400" b="0" i="0" u="none" strike="noStrike" kern="1200" cap="none" spc="0" normalizeH="0" baseline="0" noProof="0" dirty="0">
                <a:ln>
                  <a:noFill/>
                </a:ln>
                <a:solidFill>
                  <a:srgbClr val="494847"/>
                </a:solidFill>
                <a:effectLst/>
                <a:uLnTx/>
                <a:uFillTx/>
                <a:latin typeface="Arial" panose="020B0604020202020204" pitchFamily="34" charset="0"/>
                <a:ea typeface="+mn-ea"/>
                <a:cs typeface="Arial" panose="020B0604020202020204" pitchFamily="34" charset="0"/>
              </a:rPr>
              <a:t>Good </a:t>
            </a:r>
            <a:r>
              <a:rPr lang="en-US" sz="2400" dirty="0">
                <a:solidFill>
                  <a:srgbClr val="494847"/>
                </a:solidFill>
              </a:rPr>
              <a:t>H</a:t>
            </a:r>
            <a:r>
              <a:rPr kumimoji="0" lang="en-US" sz="2400" b="0" i="0" u="none" strike="noStrike" kern="1200" cap="none" spc="0" normalizeH="0" baseline="0" noProof="0" dirty="0" err="1">
                <a:ln>
                  <a:noFill/>
                </a:ln>
                <a:solidFill>
                  <a:srgbClr val="494847"/>
                </a:solidFill>
                <a:effectLst/>
                <a:uLnTx/>
                <a:uFillTx/>
                <a:latin typeface="Arial" panose="020B0604020202020204" pitchFamily="34" charset="0"/>
                <a:ea typeface="+mn-ea"/>
                <a:cs typeface="Arial" panose="020B0604020202020204" pitchFamily="34" charset="0"/>
              </a:rPr>
              <a:t>ealth</a:t>
            </a:r>
            <a:endParaRPr kumimoji="0" lang="en-US" sz="2400" b="0" i="0" u="none" strike="noStrike" kern="1200" cap="none" spc="0" normalizeH="0" baseline="0" noProof="0" dirty="0">
              <a:ln>
                <a:noFill/>
              </a:ln>
              <a:solidFill>
                <a:srgbClr val="494847"/>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8C336038-D0DF-B245-A8B3-ACB694DA99A4}"/>
              </a:ext>
            </a:extLst>
          </p:cNvPr>
          <p:cNvSpPr txBox="1">
            <a:spLocks/>
          </p:cNvSpPr>
          <p:nvPr/>
        </p:nvSpPr>
        <p:spPr>
          <a:xfrm>
            <a:off x="5131884" y="4638647"/>
            <a:ext cx="2423145" cy="59707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Tx/>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E9513C"/>
              </a:buClr>
              <a:buSzTx/>
              <a:buFontTx/>
              <a:buNone/>
              <a:tabLst/>
              <a:defRPr/>
            </a:pPr>
            <a:r>
              <a:rPr kumimoji="0" lang="en-US" sz="2400" b="0" i="0" u="none" strike="noStrike" kern="1200" cap="none" spc="0" normalizeH="0" baseline="0" noProof="0" dirty="0" err="1">
                <a:ln>
                  <a:noFill/>
                </a:ln>
                <a:solidFill>
                  <a:srgbClr val="494847"/>
                </a:solidFill>
                <a:effectLst/>
                <a:uLnTx/>
                <a:uFillTx/>
                <a:latin typeface="Arial" panose="020B0604020202020204" pitchFamily="34" charset="0"/>
                <a:ea typeface="+mn-ea"/>
                <a:cs typeface="Arial" panose="020B0604020202020204" pitchFamily="34" charset="0"/>
              </a:rPr>
              <a:t>Stron</a:t>
            </a:r>
            <a:r>
              <a:rPr lang="en-US" sz="2400" dirty="0">
                <a:solidFill>
                  <a:srgbClr val="494847"/>
                </a:solidFill>
              </a:rPr>
              <a:t>g Families</a:t>
            </a:r>
            <a:endParaRPr kumimoji="0" lang="en-US" sz="2400" b="0" i="0" u="none" strike="noStrike" kern="1200" cap="none" spc="0" normalizeH="0" baseline="0" noProof="0" dirty="0">
              <a:ln>
                <a:noFill/>
              </a:ln>
              <a:solidFill>
                <a:srgbClr val="494847"/>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1FE7CCCB-B6D1-AD48-9221-914D2497CED2}"/>
              </a:ext>
            </a:extLst>
          </p:cNvPr>
          <p:cNvSpPr txBox="1">
            <a:spLocks/>
          </p:cNvSpPr>
          <p:nvPr/>
        </p:nvSpPr>
        <p:spPr>
          <a:xfrm>
            <a:off x="7817714" y="4638647"/>
            <a:ext cx="3357339" cy="88615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Tx/>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50000"/>
              </a:lnSpc>
              <a:spcBef>
                <a:spcPts val="1000"/>
              </a:spcBef>
              <a:spcAft>
                <a:spcPts val="0"/>
              </a:spcAft>
              <a:buClr>
                <a:srgbClr val="E9513C"/>
              </a:buClr>
              <a:buSzTx/>
              <a:buFontTx/>
              <a:buNone/>
              <a:tabLst/>
              <a:defRPr/>
            </a:pPr>
            <a:r>
              <a:rPr kumimoji="0" lang="en-US" sz="2400" b="0" i="0" u="none" strike="noStrike" kern="1200" cap="none" spc="0" normalizeH="0" baseline="0" noProof="0" dirty="0">
                <a:ln>
                  <a:noFill/>
                </a:ln>
                <a:solidFill>
                  <a:srgbClr val="494847"/>
                </a:solidFill>
                <a:effectLst/>
                <a:uLnTx/>
                <a:uFillTx/>
                <a:latin typeface="Arial" panose="020B0604020202020204" pitchFamily="34" charset="0"/>
                <a:ea typeface="+mn-ea"/>
                <a:cs typeface="Arial" panose="020B0604020202020204" pitchFamily="34" charset="0"/>
              </a:rPr>
              <a:t>Positive Early </a:t>
            </a:r>
          </a:p>
          <a:p>
            <a:pPr marL="0" marR="0" lvl="0" indent="0" algn="ctr" defTabSz="914400" rtl="0" eaLnBrk="1" fontAlgn="auto" latinLnBrk="0" hangingPunct="1">
              <a:lnSpc>
                <a:spcPct val="50000"/>
              </a:lnSpc>
              <a:spcBef>
                <a:spcPts val="1000"/>
              </a:spcBef>
              <a:spcAft>
                <a:spcPts val="0"/>
              </a:spcAft>
              <a:buClr>
                <a:srgbClr val="E9513C"/>
              </a:buClr>
              <a:buSzTx/>
              <a:buFontTx/>
              <a:buNone/>
              <a:tabLst/>
              <a:defRPr/>
            </a:pPr>
            <a:r>
              <a:rPr lang="en-US" sz="2400" dirty="0">
                <a:solidFill>
                  <a:srgbClr val="494847"/>
                </a:solidFill>
              </a:rPr>
              <a:t>L</a:t>
            </a:r>
            <a:r>
              <a:rPr kumimoji="0" lang="en-US" sz="2400" b="0" i="0" u="none" strike="noStrike" kern="1200" cap="none" spc="0" normalizeH="0" baseline="0" noProof="0" dirty="0">
                <a:ln>
                  <a:noFill/>
                </a:ln>
                <a:solidFill>
                  <a:srgbClr val="494847"/>
                </a:solidFill>
                <a:effectLst/>
                <a:uLnTx/>
                <a:uFillTx/>
                <a:latin typeface="Arial" panose="020B0604020202020204" pitchFamily="34" charset="0"/>
                <a:ea typeface="+mn-ea"/>
                <a:cs typeface="Arial" panose="020B0604020202020204" pitchFamily="34" charset="0"/>
              </a:rPr>
              <a:t>earning </a:t>
            </a:r>
            <a:r>
              <a:rPr lang="en-US" sz="2400" dirty="0">
                <a:solidFill>
                  <a:srgbClr val="494847"/>
                </a:solidFill>
              </a:rPr>
              <a:t>E</a:t>
            </a:r>
            <a:r>
              <a:rPr kumimoji="0" lang="en-US" sz="2400" b="0" i="0" u="none" strike="noStrike" kern="1200" cap="none" spc="0" normalizeH="0" baseline="0" noProof="0" dirty="0" err="1">
                <a:ln>
                  <a:noFill/>
                </a:ln>
                <a:solidFill>
                  <a:srgbClr val="494847"/>
                </a:solidFill>
                <a:effectLst/>
                <a:uLnTx/>
                <a:uFillTx/>
                <a:latin typeface="Arial" panose="020B0604020202020204" pitchFamily="34" charset="0"/>
                <a:ea typeface="+mn-ea"/>
                <a:cs typeface="Arial" panose="020B0604020202020204" pitchFamily="34" charset="0"/>
              </a:rPr>
              <a:t>xperie</a:t>
            </a:r>
            <a:r>
              <a:rPr lang="en-US" sz="2400" dirty="0" err="1">
                <a:solidFill>
                  <a:srgbClr val="494847"/>
                </a:solidFill>
              </a:rPr>
              <a:t>nces</a:t>
            </a:r>
            <a:endParaRPr kumimoji="0" lang="en-US" sz="2400" b="0" i="0" u="none" strike="noStrike" kern="1200" cap="none" spc="0" normalizeH="0" baseline="0" noProof="0" dirty="0">
              <a:ln>
                <a:noFill/>
              </a:ln>
              <a:solidFill>
                <a:srgbClr val="494847"/>
              </a:solidFill>
              <a:effectLst/>
              <a:uLnTx/>
              <a:uFillTx/>
              <a:latin typeface="Arial" panose="020B0604020202020204" pitchFamily="34" charset="0"/>
              <a:ea typeface="+mn-ea"/>
              <a:cs typeface="Arial" panose="020B0604020202020204" pitchFamily="34" charset="0"/>
            </a:endParaRPr>
          </a:p>
        </p:txBody>
      </p:sp>
      <p:sp>
        <p:nvSpPr>
          <p:cNvPr id="12" name="Oval 11">
            <a:extLst>
              <a:ext uri="{FF2B5EF4-FFF2-40B4-BE49-F238E27FC236}">
                <a16:creationId xmlns:a16="http://schemas.microsoft.com/office/drawing/2014/main" id="{A6983CF4-BFF1-8D4C-8C22-4E21C6E2CF09}"/>
              </a:ext>
            </a:extLst>
          </p:cNvPr>
          <p:cNvSpPr/>
          <p:nvPr/>
        </p:nvSpPr>
        <p:spPr>
          <a:xfrm>
            <a:off x="1971883" y="2018255"/>
            <a:ext cx="2110665" cy="21106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13C"/>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282766CD-6788-E446-9693-9DC59C7D40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0782" y="2125810"/>
            <a:ext cx="1895553" cy="1895553"/>
          </a:xfrm>
          <a:prstGeom prst="rect">
            <a:avLst/>
          </a:prstGeom>
        </p:spPr>
      </p:pic>
      <p:pic>
        <p:nvPicPr>
          <p:cNvPr id="13" name="Picture 12">
            <a:extLst>
              <a:ext uri="{FF2B5EF4-FFF2-40B4-BE49-F238E27FC236}">
                <a16:creationId xmlns:a16="http://schemas.microsoft.com/office/drawing/2014/main" id="{CBD2E6BB-C708-064E-9FDF-97A4B40D82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5799" y="2208439"/>
            <a:ext cx="1721170" cy="1665500"/>
          </a:xfrm>
          <a:prstGeom prst="rect">
            <a:avLst/>
          </a:prstGeom>
        </p:spPr>
      </p:pic>
      <p:sp>
        <p:nvSpPr>
          <p:cNvPr id="16" name="Oval 15">
            <a:extLst>
              <a:ext uri="{FF2B5EF4-FFF2-40B4-BE49-F238E27FC236}">
                <a16:creationId xmlns:a16="http://schemas.microsoft.com/office/drawing/2014/main" id="{4B0D0534-8B4E-7D4F-9A3A-8A1EE01C3610}"/>
              </a:ext>
            </a:extLst>
          </p:cNvPr>
          <p:cNvSpPr/>
          <p:nvPr/>
        </p:nvSpPr>
        <p:spPr>
          <a:xfrm>
            <a:off x="5204496" y="1984090"/>
            <a:ext cx="2110665" cy="2110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13C"/>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A778FE59-F718-8647-93F8-B795F989C67E}"/>
              </a:ext>
            </a:extLst>
          </p:cNvPr>
          <p:cNvCxnSpPr/>
          <p:nvPr/>
        </p:nvCxnSpPr>
        <p:spPr>
          <a:xfrm>
            <a:off x="3660052" y="1317544"/>
            <a:ext cx="4871897"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8" name="Picture 14">
            <a:extLst>
              <a:ext uri="{FF2B5EF4-FFF2-40B4-BE49-F238E27FC236}">
                <a16:creationId xmlns:a16="http://schemas.microsoft.com/office/drawing/2014/main" id="{42BD01B3-1CCF-4A97-847F-DB1CFFE101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71753" y="2038572"/>
            <a:ext cx="1943408" cy="1943408"/>
          </a:xfrm>
          <a:prstGeom prst="rect">
            <a:avLst/>
          </a:prstGeom>
        </p:spPr>
      </p:pic>
    </p:spTree>
    <p:extLst>
      <p:ext uri="{BB962C8B-B14F-4D97-AF65-F5344CB8AC3E}">
        <p14:creationId xmlns:p14="http://schemas.microsoft.com/office/powerpoint/2010/main" val="493808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E8B1E2-F93D-4167-A408-DDC7F1A5EFEF}"/>
              </a:ext>
            </a:extLst>
          </p:cNvPr>
          <p:cNvSpPr>
            <a:spLocks noGrp="1"/>
          </p:cNvSpPr>
          <p:nvPr>
            <p:ph type="title"/>
          </p:nvPr>
        </p:nvSpPr>
        <p:spPr/>
        <p:txBody>
          <a:bodyPr/>
          <a:lstStyle/>
          <a:p>
            <a:r>
              <a:rPr lang="en-US" i="1" dirty="0"/>
              <a:t>Think Babies</a:t>
            </a:r>
            <a:r>
              <a:rPr lang="en-US" dirty="0"/>
              <a:t>™ Policy Solutions</a:t>
            </a:r>
          </a:p>
        </p:txBody>
      </p:sp>
      <p:pic>
        <p:nvPicPr>
          <p:cNvPr id="9" name="Picture 8">
            <a:extLst>
              <a:ext uri="{FF2B5EF4-FFF2-40B4-BE49-F238E27FC236}">
                <a16:creationId xmlns:a16="http://schemas.microsoft.com/office/drawing/2014/main" id="{BD55AA9A-1112-4E29-87CF-46CD8A0A2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1016" y="2823866"/>
            <a:ext cx="3723935" cy="2094713"/>
          </a:xfrm>
          <a:prstGeom prst="rect">
            <a:avLst/>
          </a:prstGeom>
        </p:spPr>
      </p:pic>
      <p:sp>
        <p:nvSpPr>
          <p:cNvPr id="11" name="Content Placeholder 2">
            <a:extLst>
              <a:ext uri="{FF2B5EF4-FFF2-40B4-BE49-F238E27FC236}">
                <a16:creationId xmlns:a16="http://schemas.microsoft.com/office/drawing/2014/main" id="{2D5D9C84-4BD0-40DE-AFBE-C51420FC53DC}"/>
              </a:ext>
            </a:extLst>
          </p:cNvPr>
          <p:cNvSpPr>
            <a:spLocks noGrp="1"/>
          </p:cNvSpPr>
          <p:nvPr>
            <p:ph sz="half" idx="2"/>
          </p:nvPr>
        </p:nvSpPr>
        <p:spPr>
          <a:xfrm>
            <a:off x="481264" y="1717335"/>
            <a:ext cx="7240336" cy="368458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8000" dirty="0"/>
              <a:t>Access to affordable, quality child care for infants and toddlers</a:t>
            </a:r>
          </a:p>
          <a:p>
            <a:pPr>
              <a:spcAft>
                <a:spcPts val="1800"/>
              </a:spcAft>
            </a:pPr>
            <a:r>
              <a:rPr lang="en-US" sz="8000" dirty="0"/>
              <a:t>Time for parents to bond with their babies through paid leave </a:t>
            </a:r>
          </a:p>
          <a:p>
            <a:pPr>
              <a:spcAft>
                <a:spcPts val="1800"/>
              </a:spcAft>
            </a:pPr>
            <a:r>
              <a:rPr lang="en-US" sz="8000" dirty="0"/>
              <a:t>Access to Early Head Start</a:t>
            </a:r>
          </a:p>
          <a:p>
            <a:pPr>
              <a:spcAft>
                <a:spcPts val="1800"/>
              </a:spcAft>
            </a:pPr>
            <a:r>
              <a:rPr lang="en-US" sz="8000" dirty="0"/>
              <a:t>Access to voluntary, evidenced-based home visiting</a:t>
            </a:r>
          </a:p>
          <a:p>
            <a:pPr>
              <a:spcAft>
                <a:spcPts val="1800"/>
              </a:spcAft>
            </a:pPr>
            <a:r>
              <a:rPr lang="en-US" sz="8000" dirty="0"/>
              <a:t>Access to infant and early childhood mental health services</a:t>
            </a:r>
          </a:p>
          <a:p>
            <a:pPr>
              <a:spcAft>
                <a:spcPts val="1800"/>
              </a:spcAft>
            </a:pPr>
            <a:r>
              <a:rPr lang="en-US" sz="8000" dirty="0"/>
              <a:t>Access to child and family screenings, supports, and linkages to needed services</a:t>
            </a:r>
          </a:p>
          <a:p>
            <a:pPr>
              <a:spcAft>
                <a:spcPts val="1800"/>
              </a:spcAft>
            </a:pPr>
            <a:r>
              <a:rPr lang="en-US" sz="8000" dirty="0"/>
              <a:t>Support for family economic security</a:t>
            </a:r>
          </a:p>
          <a:p>
            <a:pPr>
              <a:spcAft>
                <a:spcPts val="1800"/>
              </a:spcAft>
            </a:pPr>
            <a:r>
              <a:rPr lang="en-US" sz="8000" dirty="0"/>
              <a:t>Access to quality, affordable health care</a:t>
            </a:r>
          </a:p>
          <a:p>
            <a:pPr>
              <a:spcAft>
                <a:spcPts val="1800"/>
              </a:spcAft>
            </a:pPr>
            <a:r>
              <a:rPr lang="en-US" sz="8000" dirty="0"/>
              <a:t>Access to nutrition services</a:t>
            </a:r>
          </a:p>
          <a:p>
            <a:pPr marL="0" indent="0">
              <a:spcAft>
                <a:spcPts val="1800"/>
              </a:spcAft>
              <a:buNone/>
            </a:pPr>
            <a:endParaRPr lang="en-US" sz="9600" dirty="0"/>
          </a:p>
          <a:p>
            <a:endParaRPr lang="en-US" dirty="0"/>
          </a:p>
          <a:p>
            <a:endParaRPr lang="en-US" dirty="0"/>
          </a:p>
          <a:p>
            <a:endParaRPr lang="en-US" dirty="0"/>
          </a:p>
          <a:p>
            <a:endParaRPr lang="en-US" dirty="0"/>
          </a:p>
          <a:p>
            <a:endParaRPr lang="en-US" dirty="0"/>
          </a:p>
          <a:p>
            <a:pPr marL="0" indent="0">
              <a:buNone/>
            </a:pPr>
            <a:r>
              <a:rPr lang="en-US" dirty="0"/>
              <a:t>	</a:t>
            </a:r>
          </a:p>
        </p:txBody>
      </p:sp>
    </p:spTree>
    <p:extLst>
      <p:ext uri="{BB962C8B-B14F-4D97-AF65-F5344CB8AC3E}">
        <p14:creationId xmlns:p14="http://schemas.microsoft.com/office/powerpoint/2010/main" val="209786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748C200-246D-49B1-BA65-ABD6EEC6B1BA}"/>
              </a:ext>
            </a:extLst>
          </p:cNvPr>
          <p:cNvSpPr>
            <a:spLocks noGrp="1"/>
          </p:cNvSpPr>
          <p:nvPr>
            <p:ph sz="half" idx="2"/>
          </p:nvPr>
        </p:nvSpPr>
        <p:spPr>
          <a:xfrm>
            <a:off x="4466410" y="1910686"/>
            <a:ext cx="7434437" cy="4599296"/>
          </a:xfrm>
        </p:spPr>
        <p:txBody>
          <a:bodyPr>
            <a:normAutofit/>
          </a:bodyPr>
          <a:lstStyle/>
          <a:p>
            <a:r>
              <a:rPr lang="en-US" dirty="0"/>
              <a:t>Raise awareness of early brain development through advocacy and communications activities.</a:t>
            </a:r>
          </a:p>
          <a:p>
            <a:endParaRPr lang="en-US" dirty="0"/>
          </a:p>
          <a:p>
            <a:r>
              <a:rPr lang="en-US" dirty="0"/>
              <a:t>Strengthen advocacy capacity to advance infant-toddler policy priorities.</a:t>
            </a:r>
          </a:p>
          <a:p>
            <a:pPr marL="0" indent="0">
              <a:buNone/>
            </a:pPr>
            <a:endParaRPr lang="en-US" dirty="0"/>
          </a:p>
          <a:p>
            <a:r>
              <a:rPr lang="en-US" dirty="0"/>
              <a:t>Leverage increased policymaker and public awareness and will to advance the infant-toddler policy priorities.</a:t>
            </a:r>
          </a:p>
          <a:p>
            <a:endParaRPr lang="en-US" dirty="0"/>
          </a:p>
        </p:txBody>
      </p:sp>
      <p:sp>
        <p:nvSpPr>
          <p:cNvPr id="2" name="Title 1">
            <a:extLst>
              <a:ext uri="{FF2B5EF4-FFF2-40B4-BE49-F238E27FC236}">
                <a16:creationId xmlns:a16="http://schemas.microsoft.com/office/drawing/2014/main" id="{0C1C740B-E716-4800-B7EE-872BF91063DF}"/>
              </a:ext>
            </a:extLst>
          </p:cNvPr>
          <p:cNvSpPr>
            <a:spLocks noGrp="1"/>
          </p:cNvSpPr>
          <p:nvPr>
            <p:ph type="title"/>
          </p:nvPr>
        </p:nvSpPr>
        <p:spPr/>
        <p:txBody>
          <a:bodyPr>
            <a:normAutofit/>
          </a:bodyPr>
          <a:lstStyle/>
          <a:p>
            <a:r>
              <a:rPr lang="en-US" i="1" dirty="0"/>
              <a:t>Think Babies</a:t>
            </a:r>
            <a:r>
              <a:rPr lang="en-US" dirty="0"/>
              <a:t>™ Campaign Strategies</a:t>
            </a:r>
          </a:p>
        </p:txBody>
      </p:sp>
      <p:pic>
        <p:nvPicPr>
          <p:cNvPr id="5" name="Picture 4">
            <a:extLst>
              <a:ext uri="{FF2B5EF4-FFF2-40B4-BE49-F238E27FC236}">
                <a16:creationId xmlns:a16="http://schemas.microsoft.com/office/drawing/2014/main" id="{7D4B2ED9-2F63-45C1-9A6C-D9129FD842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3957" y="2832996"/>
            <a:ext cx="3817679" cy="2545119"/>
          </a:xfrm>
          <a:prstGeom prst="rect">
            <a:avLst/>
          </a:prstGeom>
        </p:spPr>
      </p:pic>
    </p:spTree>
    <p:extLst>
      <p:ext uri="{BB962C8B-B14F-4D97-AF65-F5344CB8AC3E}">
        <p14:creationId xmlns:p14="http://schemas.microsoft.com/office/powerpoint/2010/main" val="3974743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5D9C84-4BD0-40DE-AFBE-C51420FC53DC}"/>
              </a:ext>
            </a:extLst>
          </p:cNvPr>
          <p:cNvSpPr>
            <a:spLocks noGrp="1"/>
          </p:cNvSpPr>
          <p:nvPr>
            <p:ph sz="half" idx="2"/>
          </p:nvPr>
        </p:nvSpPr>
        <p:spPr>
          <a:xfrm>
            <a:off x="481264" y="1862337"/>
            <a:ext cx="11385883" cy="4502932"/>
          </a:xfrm>
        </p:spPr>
        <p:txBody>
          <a:bodyPr>
            <a:normAutofit fontScale="25000" lnSpcReduction="20000"/>
          </a:bodyPr>
          <a:lstStyle/>
          <a:p>
            <a:pPr marL="0" indent="0">
              <a:spcAft>
                <a:spcPts val="1800"/>
              </a:spcAft>
              <a:buNone/>
            </a:pPr>
            <a:r>
              <a:rPr lang="en-US" sz="12800" dirty="0">
                <a:highlight>
                  <a:srgbClr val="FFFF00"/>
                </a:highlight>
              </a:rPr>
              <a:t>[Provide info about your state/local policy context and priorities]</a:t>
            </a:r>
          </a:p>
          <a:p>
            <a:pPr>
              <a:spcAft>
                <a:spcPts val="1800"/>
              </a:spcAft>
            </a:pPr>
            <a:r>
              <a:rPr lang="en-US" sz="12800" dirty="0">
                <a:highlight>
                  <a:srgbClr val="FFFF00"/>
                </a:highlight>
              </a:rPr>
              <a:t>[placeholder]</a:t>
            </a:r>
          </a:p>
          <a:p>
            <a:pPr>
              <a:spcAft>
                <a:spcPts val="1800"/>
              </a:spcAft>
            </a:pPr>
            <a:r>
              <a:rPr lang="en-US" sz="12800" dirty="0">
                <a:highlight>
                  <a:srgbClr val="FFFF00"/>
                </a:highlight>
              </a:rPr>
              <a:t>[placeholder]</a:t>
            </a:r>
          </a:p>
          <a:p>
            <a:pPr>
              <a:spcAft>
                <a:spcPts val="1800"/>
              </a:spcAft>
            </a:pPr>
            <a:r>
              <a:rPr lang="en-US" sz="12800" dirty="0">
                <a:highlight>
                  <a:srgbClr val="FFFF00"/>
                </a:highlight>
              </a:rPr>
              <a:t>[placeholder]</a:t>
            </a:r>
          </a:p>
          <a:p>
            <a:pPr marL="0" indent="0">
              <a:spcAft>
                <a:spcPts val="1800"/>
              </a:spcAft>
              <a:buNone/>
            </a:pPr>
            <a:endParaRPr lang="en-US" sz="9600" dirty="0"/>
          </a:p>
          <a:p>
            <a:endParaRPr lang="en-US" dirty="0"/>
          </a:p>
          <a:p>
            <a:endParaRPr lang="en-US" dirty="0"/>
          </a:p>
          <a:p>
            <a:endParaRPr lang="en-US" dirty="0"/>
          </a:p>
          <a:p>
            <a:endParaRPr lang="en-US" dirty="0"/>
          </a:p>
          <a:p>
            <a:endParaRPr lang="en-US" dirty="0"/>
          </a:p>
          <a:p>
            <a:pPr marL="0" indent="0">
              <a:buNone/>
            </a:pPr>
            <a:r>
              <a:rPr lang="en-US" dirty="0"/>
              <a:t>	</a:t>
            </a:r>
          </a:p>
        </p:txBody>
      </p:sp>
      <p:sp>
        <p:nvSpPr>
          <p:cNvPr id="6" name="Title 5">
            <a:extLst>
              <a:ext uri="{FF2B5EF4-FFF2-40B4-BE49-F238E27FC236}">
                <a16:creationId xmlns:a16="http://schemas.microsoft.com/office/drawing/2014/main" id="{13E8B1E2-F93D-4167-A408-DDC7F1A5EFEF}"/>
              </a:ext>
            </a:extLst>
          </p:cNvPr>
          <p:cNvSpPr>
            <a:spLocks noGrp="1"/>
          </p:cNvSpPr>
          <p:nvPr>
            <p:ph type="title"/>
          </p:nvPr>
        </p:nvSpPr>
        <p:spPr/>
        <p:txBody>
          <a:bodyPr/>
          <a:lstStyle/>
          <a:p>
            <a:r>
              <a:rPr lang="en-US" dirty="0"/>
              <a:t>[Local Policy Context]</a:t>
            </a:r>
          </a:p>
        </p:txBody>
      </p:sp>
    </p:spTree>
    <p:extLst>
      <p:ext uri="{BB962C8B-B14F-4D97-AF65-F5344CB8AC3E}">
        <p14:creationId xmlns:p14="http://schemas.microsoft.com/office/powerpoint/2010/main" val="3013802372"/>
      </p:ext>
    </p:extLst>
  </p:cSld>
  <p:clrMapOvr>
    <a:masterClrMapping/>
  </p:clrMapOvr>
</p:sld>
</file>

<file path=ppt/theme/theme1.xml><?xml version="1.0" encoding="utf-8"?>
<a:theme xmlns:a="http://schemas.openxmlformats.org/drawingml/2006/main" name="Office Theme">
  <a:themeElements>
    <a:clrScheme name="ThinkBabiesStrollingThunder">
      <a:dk1>
        <a:srgbClr val="494847"/>
      </a:dk1>
      <a:lt1>
        <a:srgbClr val="FFFFFF"/>
      </a:lt1>
      <a:dk2>
        <a:srgbClr val="0F406A"/>
      </a:dk2>
      <a:lt2>
        <a:srgbClr val="B1B2B2"/>
      </a:lt2>
      <a:accent1>
        <a:srgbClr val="E9513C"/>
      </a:accent1>
      <a:accent2>
        <a:srgbClr val="00A2D5"/>
      </a:accent2>
      <a:accent3>
        <a:srgbClr val="FFCE02"/>
      </a:accent3>
      <a:accent4>
        <a:srgbClr val="F78D2C"/>
      </a:accent4>
      <a:accent5>
        <a:srgbClr val="2F9A47"/>
      </a:accent5>
      <a:accent6>
        <a:srgbClr val="7F4182"/>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E407787E0FBE4E8059AFA8F68B5CAE" ma:contentTypeVersion="12" ma:contentTypeDescription="Create a new document." ma:contentTypeScope="" ma:versionID="c3cf0daba59c681bd2209b51cff6e2e8">
  <xsd:schema xmlns:xsd="http://www.w3.org/2001/XMLSchema" xmlns:xs="http://www.w3.org/2001/XMLSchema" xmlns:p="http://schemas.microsoft.com/office/2006/metadata/properties" xmlns:ns2="7efe5321-a226-46d6-a166-80aca9194dd4" xmlns:ns3="bbfd6991-938d-4571-a26a-5d227261a0ce" targetNamespace="http://schemas.microsoft.com/office/2006/metadata/properties" ma:root="true" ma:fieldsID="a117a137197e1e99ba6e0cefabe64a44" ns2:_="" ns3:_="">
    <xsd:import namespace="7efe5321-a226-46d6-a166-80aca9194dd4"/>
    <xsd:import namespace="bbfd6991-938d-4571-a26a-5d227261a0c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fe5321-a226-46d6-a166-80aca9194dd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fd6991-938d-4571-a26a-5d227261a0c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7C8659-1581-49A7-BDF0-F7CF89EF50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fe5321-a226-46d6-a166-80aca9194dd4"/>
    <ds:schemaRef ds:uri="bbfd6991-938d-4571-a26a-5d227261a0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6C5377-B68B-4A44-BA54-CB09F6816DBA}">
  <ds:schemaRef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bbfd6991-938d-4571-a26a-5d227261a0ce"/>
    <ds:schemaRef ds:uri="7efe5321-a226-46d6-a166-80aca9194dd4"/>
    <ds:schemaRef ds:uri="http://www.w3.org/XML/1998/namespace"/>
  </ds:schemaRefs>
</ds:datastoreItem>
</file>

<file path=customXml/itemProps3.xml><?xml version="1.0" encoding="utf-8"?>
<ds:datastoreItem xmlns:ds="http://schemas.openxmlformats.org/officeDocument/2006/customXml" ds:itemID="{885B6EBB-E0AB-4EFA-B35E-DFD85B1A8D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3563</TotalTime>
  <Words>1431</Words>
  <Application>Microsoft Office PowerPoint</Application>
  <PresentationFormat>Widescreen</PresentationFormat>
  <Paragraphs>168</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Think Babies™ Advocacy Training  (Presenter name)</vt:lpstr>
      <vt:lpstr>Agenda (Sample- modify as needed)</vt:lpstr>
      <vt:lpstr>Introductions</vt:lpstr>
      <vt:lpstr>What is Think Babies™ ?</vt:lpstr>
      <vt:lpstr>The Science Behind Think Babies™ </vt:lpstr>
      <vt:lpstr>Our Priorities</vt:lpstr>
      <vt:lpstr>Think Babies™ Policy Solutions</vt:lpstr>
      <vt:lpstr>Think Babies™ Campaign Strategies</vt:lpstr>
      <vt:lpstr>[Local Policy Context]</vt:lpstr>
      <vt:lpstr>Your Voice Matters!</vt:lpstr>
      <vt:lpstr>Ways You Can Take Action</vt:lpstr>
      <vt:lpstr>Tools for Use</vt:lpstr>
      <vt:lpstr>More Information</vt:lpstr>
      <vt:lpstr>PowerPoint Presentation</vt:lpstr>
      <vt:lpstr>Time to Practice</vt:lpstr>
      <vt:lpstr>Think Babies Pledge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Jennings-Shaffer</dc:creator>
  <cp:lastModifiedBy>Jennifer Jennings-Shaffer</cp:lastModifiedBy>
  <cp:revision>92</cp:revision>
  <dcterms:created xsi:type="dcterms:W3CDTF">2018-02-12T22:19:29Z</dcterms:created>
  <dcterms:modified xsi:type="dcterms:W3CDTF">2021-04-14T21:54:06Z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0x010100F5E407787E0FBE4E8059AFA8F68B5CAE</vt:lpwstr>
  </property>
</Properties>
</file>